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71" r:id="rId5"/>
    <p:sldMasterId id="2147483689" r:id="rId6"/>
  </p:sldMasterIdLst>
  <p:notesMasterIdLst>
    <p:notesMasterId r:id="rId36"/>
  </p:notesMasterIdLst>
  <p:sldIdLst>
    <p:sldId id="273" r:id="rId7"/>
    <p:sldId id="268" r:id="rId8"/>
    <p:sldId id="2919" r:id="rId9"/>
    <p:sldId id="276" r:id="rId10"/>
    <p:sldId id="2920" r:id="rId11"/>
    <p:sldId id="2918" r:id="rId12"/>
    <p:sldId id="2928" r:id="rId13"/>
    <p:sldId id="536" r:id="rId14"/>
    <p:sldId id="2930" r:id="rId15"/>
    <p:sldId id="2925" r:id="rId16"/>
    <p:sldId id="2926" r:id="rId17"/>
    <p:sldId id="2927" r:id="rId18"/>
    <p:sldId id="2921" r:id="rId19"/>
    <p:sldId id="260" r:id="rId20"/>
    <p:sldId id="528" r:id="rId21"/>
    <p:sldId id="2910" r:id="rId22"/>
    <p:sldId id="2912" r:id="rId23"/>
    <p:sldId id="530" r:id="rId24"/>
    <p:sldId id="2932" r:id="rId25"/>
    <p:sldId id="2923" r:id="rId26"/>
    <p:sldId id="2909" r:id="rId27"/>
    <p:sldId id="2929" r:id="rId28"/>
    <p:sldId id="2933" r:id="rId29"/>
    <p:sldId id="2911" r:id="rId30"/>
    <p:sldId id="2915" r:id="rId31"/>
    <p:sldId id="534" r:id="rId32"/>
    <p:sldId id="535" r:id="rId33"/>
    <p:sldId id="2913" r:id="rId34"/>
    <p:sldId id="291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ew Presentation" id="{6ACFEB69-B31C-4BAB-9CE3-662A969EA9AA}">
          <p14:sldIdLst>
            <p14:sldId id="273"/>
            <p14:sldId id="268"/>
            <p14:sldId id="2919"/>
            <p14:sldId id="276"/>
            <p14:sldId id="2920"/>
            <p14:sldId id="2918"/>
            <p14:sldId id="2928"/>
            <p14:sldId id="536"/>
            <p14:sldId id="2930"/>
            <p14:sldId id="2925"/>
            <p14:sldId id="2926"/>
            <p14:sldId id="2927"/>
            <p14:sldId id="2921"/>
            <p14:sldId id="260"/>
            <p14:sldId id="528"/>
            <p14:sldId id="2910"/>
            <p14:sldId id="2912"/>
            <p14:sldId id="530"/>
            <p14:sldId id="2932"/>
            <p14:sldId id="2923"/>
            <p14:sldId id="2909"/>
            <p14:sldId id="2929"/>
            <p14:sldId id="2933"/>
            <p14:sldId id="2911"/>
            <p14:sldId id="2915"/>
            <p14:sldId id="534"/>
            <p14:sldId id="535"/>
            <p14:sldId id="2913"/>
            <p14:sldId id="2916"/>
          </p14:sldIdLst>
        </p14:section>
        <p14:section name="Example Slides" id="{00FA3048-4AAC-477B-853D-743BD0D8051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0154"/>
    <a:srgbClr val="FFF1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BCDB4-0ED8-4F2A-94D9-C88601BF25C9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94B40-6B60-4BF8-AE89-3A8073890E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755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 are currently more than 16,000 sewer storm overflows in England, combining raw sewage with rainfall runoff from impermeable urban surfaces.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4B40-6B60-4BF8-AE89-3A8073890E3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429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0f8495842e_1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https://www.ncbi.nlm.nih.gov/pmc/articles/PMC7784712/</a:t>
            </a:r>
            <a:endParaRPr/>
          </a:p>
        </p:txBody>
      </p:sp>
      <p:sp>
        <p:nvSpPr>
          <p:cNvPr id="514" name="Google Shape;514;g20f8495842e_1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Graphi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185973B-9252-43DF-B108-4B1265434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" y="-7"/>
            <a:ext cx="12195073" cy="685801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D76943F-9A04-4EDC-96A4-CFEDD8FFA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2941711"/>
            <a:ext cx="5508625" cy="553998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CC134-239D-4294-9665-BCCAFEBD9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6529" y="6060054"/>
            <a:ext cx="1610567" cy="307777"/>
          </a:xfrm>
        </p:spPr>
        <p:txBody>
          <a:bodyPr anchor="ctr">
            <a:sp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</a:lstStyle>
          <a:p>
            <a:fld id="{13EC9DB6-0D52-4896-8296-51408A18CDDC}" type="datetime1">
              <a:rPr lang="en-GB" smtClean="0"/>
              <a:t>08/05/2025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B7034F-A667-4EEA-9626-45D605E9FB5C}"/>
              </a:ext>
            </a:extLst>
          </p:cNvPr>
          <p:cNvSpPr txBox="1"/>
          <p:nvPr userDrawn="1"/>
        </p:nvSpPr>
        <p:spPr>
          <a:xfrm>
            <a:off x="587375" y="5630554"/>
            <a:ext cx="165037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2"/>
                </a:solidFill>
              </a:rPr>
              <a:t>Presented by:</a:t>
            </a:r>
            <a:endParaRPr lang="en-GB" sz="2000" dirty="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4B5693-EF74-40B7-8CCC-87084492CF23}"/>
              </a:ext>
            </a:extLst>
          </p:cNvPr>
          <p:cNvSpPr txBox="1"/>
          <p:nvPr userDrawn="1"/>
        </p:nvSpPr>
        <p:spPr>
          <a:xfrm>
            <a:off x="587375" y="6060054"/>
            <a:ext cx="165037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2"/>
                </a:solidFill>
              </a:rPr>
              <a:t>Date:</a:t>
            </a:r>
            <a:endParaRPr lang="en-GB" sz="2000" dirty="0">
              <a:solidFill>
                <a:schemeClr val="bg2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FAA1E2-778D-409D-A22F-88B9EFBAB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1343149"/>
            <a:ext cx="7237412" cy="1495794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2C9287D-4437-430F-BC99-29F6D9802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66529" y="5630554"/>
            <a:ext cx="4794671" cy="307777"/>
          </a:xfr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en-GB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Name Surname</a:t>
            </a:r>
            <a:endParaRPr lang="en-GB" dirty="0"/>
          </a:p>
        </p:txBody>
      </p:sp>
      <p:pic>
        <p:nvPicPr>
          <p:cNvPr id="15" name="Picture 14" descr="Text, logo&#10;&#10;Description automatically generated">
            <a:extLst>
              <a:ext uri="{FF2B5EF4-FFF2-40B4-BE49-F238E27FC236}">
                <a16:creationId xmlns:a16="http://schemas.microsoft.com/office/drawing/2014/main" id="{12D49696-1A31-46EA-AB09-68412543FC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866" y="517110"/>
            <a:ext cx="1800758" cy="8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6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2B69F-1901-4F8D-9A2B-55A8C46CAB61}" type="datetime1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59C676-C6DD-4AC1-9D6B-8410CAEB4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5" y="1557338"/>
            <a:ext cx="34210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32C5C-3B96-4E84-B4D7-A3EFEDFEA36C}"/>
              </a:ext>
            </a:extLst>
          </p:cNvPr>
          <p:cNvSpPr txBox="1"/>
          <p:nvPr userDrawn="1"/>
        </p:nvSpPr>
        <p:spPr>
          <a:xfrm>
            <a:off x="0" y="6925277"/>
            <a:ext cx="3383472" cy="138499"/>
          </a:xfrm>
          <a:prstGeom prst="rect">
            <a:avLst/>
          </a:prstGeom>
          <a:solidFill>
            <a:schemeClr val="tx2"/>
          </a:solidFill>
        </p:spPr>
        <p:txBody>
          <a:bodyPr wrap="none" lIns="72000" tIns="0" rIns="72000" bIns="0" rtlCol="0" anchor="ctr">
            <a:spAutoFit/>
          </a:bodyPr>
          <a:lstStyle/>
          <a:p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a chart: Click on the icon in the </a:t>
            </a:r>
            <a:r>
              <a:rPr lang="en-US" sz="9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rectangle.</a:t>
            </a:r>
            <a:endParaRPr lang="en-GB" sz="9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7AA1E2E4-97B2-44CD-B389-712E93E459B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367213" y="1557338"/>
            <a:ext cx="7237412" cy="43195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875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90D8-7F91-4C28-9A51-89EBC62809FB}" type="datetime1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59C676-C6DD-4AC1-9D6B-8410CAEB4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5" y="1557338"/>
            <a:ext cx="34210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D7060E4E-8E86-45EE-B221-8678C9A53D30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67213" y="1557338"/>
            <a:ext cx="7237412" cy="43195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20FB31-623E-4284-8DB5-CF03F25ECA7E}"/>
              </a:ext>
            </a:extLst>
          </p:cNvPr>
          <p:cNvSpPr txBox="1"/>
          <p:nvPr userDrawn="1"/>
        </p:nvSpPr>
        <p:spPr>
          <a:xfrm>
            <a:off x="0" y="6925277"/>
            <a:ext cx="3409120" cy="138499"/>
          </a:xfrm>
          <a:prstGeom prst="rect">
            <a:avLst/>
          </a:prstGeom>
          <a:solidFill>
            <a:schemeClr val="tx2"/>
          </a:solidFill>
        </p:spPr>
        <p:txBody>
          <a:bodyPr wrap="none" lIns="72000" tIns="0" rIns="72000" bIns="0" rtlCol="0" anchor="ctr">
            <a:spAutoFit/>
          </a:bodyPr>
          <a:lstStyle/>
          <a:p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a table: Click on the icon in the </a:t>
            </a:r>
            <a:r>
              <a:rPr lang="en-US" sz="9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rectangle.</a:t>
            </a:r>
            <a:endParaRPr lang="en-GB" sz="9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44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5034-5E5C-4E77-86D1-248AA01AC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8C96C2-4CF8-4444-A7EF-F3956DF86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837A-B67E-4574-BD82-71D639A1B944}" type="datetime1">
              <a:rPr lang="en-GB" smtClean="0"/>
              <a:t>08/05/2025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F72BF-D9C8-4435-AA7D-69996A677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B65816-6467-4DA8-AA2A-5834F170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3CF515-A061-422D-93EE-5B6EC5663C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5" y="1557338"/>
            <a:ext cx="3600973" cy="2106000"/>
          </a:xfrm>
          <a:prstGeom prst="roundRect">
            <a:avLst>
              <a:gd name="adj" fmla="val 9604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4BD654E8-8507-430F-9E93-F7FD09FBC1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7375" y="3770925"/>
            <a:ext cx="3600973" cy="2106000"/>
          </a:xfrm>
          <a:prstGeom prst="roundRect">
            <a:avLst>
              <a:gd name="adj" fmla="val 9604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2F8AF957-8FAE-40A2-95A9-E0929E242E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95514" y="1557338"/>
            <a:ext cx="3600973" cy="2106000"/>
          </a:xfrm>
          <a:prstGeom prst="roundRect">
            <a:avLst>
              <a:gd name="adj" fmla="val 9604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AEA14FA-486D-47C3-A1EF-5C9378C58F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95514" y="3770925"/>
            <a:ext cx="3600973" cy="2106000"/>
          </a:xfrm>
          <a:prstGeom prst="roundRect">
            <a:avLst>
              <a:gd name="adj" fmla="val 9604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C08CF65D-CE4C-4AF3-9D57-0C36BB1C8E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03654" y="1557338"/>
            <a:ext cx="3600973" cy="2106000"/>
          </a:xfrm>
          <a:prstGeom prst="roundRect">
            <a:avLst>
              <a:gd name="adj" fmla="val 9604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D2B9DA20-9A29-4719-9C56-CF2FF67CBF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03654" y="3770925"/>
            <a:ext cx="3600973" cy="2106000"/>
          </a:xfrm>
          <a:prstGeom prst="roundRect">
            <a:avLst>
              <a:gd name="adj" fmla="val 9604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898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73758A6-0EBA-48BC-B7C6-0D918E1EB3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5916612" cy="6857999"/>
          </a:xfrm>
          <a:custGeom>
            <a:avLst/>
            <a:gdLst>
              <a:gd name="connsiteX0" fmla="*/ 0 w 5916612"/>
              <a:gd name="connsiteY0" fmla="*/ 0 h 6857999"/>
              <a:gd name="connsiteX1" fmla="*/ 3954243 w 5916612"/>
              <a:gd name="connsiteY1" fmla="*/ 0 h 6857999"/>
              <a:gd name="connsiteX2" fmla="*/ 4001498 w 5916612"/>
              <a:gd name="connsiteY2" fmla="*/ 27171 h 6857999"/>
              <a:gd name="connsiteX3" fmla="*/ 5916612 w 5916612"/>
              <a:gd name="connsiteY3" fmla="*/ 3429000 h 6857999"/>
              <a:gd name="connsiteX4" fmla="*/ 4001498 w 5916612"/>
              <a:gd name="connsiteY4" fmla="*/ 6830829 h 6857999"/>
              <a:gd name="connsiteX5" fmla="*/ 3954244 w 5916612"/>
              <a:gd name="connsiteY5" fmla="*/ 6857999 h 6857999"/>
              <a:gd name="connsiteX6" fmla="*/ 0 w 591661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6612" h="6857999">
                <a:moveTo>
                  <a:pt x="0" y="0"/>
                </a:moveTo>
                <a:lnTo>
                  <a:pt x="3954243" y="0"/>
                </a:lnTo>
                <a:lnTo>
                  <a:pt x="4001498" y="27171"/>
                </a:lnTo>
                <a:cubicBezTo>
                  <a:pt x="5149654" y="724808"/>
                  <a:pt x="5916612" y="1987338"/>
                  <a:pt x="5916612" y="3429000"/>
                </a:cubicBezTo>
                <a:cubicBezTo>
                  <a:pt x="5916612" y="4870663"/>
                  <a:pt x="5149654" y="6133193"/>
                  <a:pt x="4001498" y="6830829"/>
                </a:cubicBezTo>
                <a:lnTo>
                  <a:pt x="3954244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D239-685D-40EE-993C-CF6F2184FD9E}" type="datetime1">
              <a:rPr lang="en-GB" smtClean="0"/>
              <a:t>08/05/2025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For thriving rivers and communities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1E16140-5548-40CB-9F76-BDAE23EA8A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44652"/>
            <a:ext cx="5329237" cy="3323987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A48B600-6D29-4578-B29F-E51B2C292A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5456647"/>
            <a:ext cx="5329237" cy="221599"/>
          </a:xfrm>
        </p:spPr>
        <p:txBody>
          <a:bodyPr>
            <a:spAutoFit/>
          </a:bodyPr>
          <a:lstStyle>
            <a:lvl1pPr>
              <a:defRPr sz="1600" b="1" spc="0" baseline="0"/>
            </a:lvl1pPr>
          </a:lstStyle>
          <a:p>
            <a:pPr lvl="0"/>
            <a:r>
              <a:rPr lang="en-US" dirty="0"/>
              <a:t>Insert Name and Surname here</a:t>
            </a:r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254E9B2-4770-4CD1-B31E-43642278BC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5388" y="5705873"/>
            <a:ext cx="5329237" cy="221599"/>
          </a:xfrm>
        </p:spPr>
        <p:txBody>
          <a:bodyPr>
            <a:spAutoFit/>
          </a:bodyPr>
          <a:lstStyle>
            <a:lvl1pPr>
              <a:defRPr sz="1600" b="0" spc="0" baseline="0"/>
            </a:lvl1pPr>
          </a:lstStyle>
          <a:p>
            <a:pPr lvl="0"/>
            <a:r>
              <a:rPr lang="en-US" dirty="0"/>
              <a:t>Insert job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330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&#10;&#10;Description automatically generated with low confidence">
            <a:extLst>
              <a:ext uri="{FF2B5EF4-FFF2-40B4-BE49-F238E27FC236}">
                <a16:creationId xmlns:a16="http://schemas.microsoft.com/office/drawing/2014/main" id="{29D8CBE7-FC9D-4434-9051-069A8C69E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" y="-7"/>
            <a:ext cx="12195073" cy="685801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A9EC15-97F3-476B-BBB4-2972E4753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3476FD-3E2C-4624-B4CA-B77FCA5F9BE3}" type="datetime1">
              <a:rPr lang="en-GB" smtClean="0"/>
              <a:t>08/05/2025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1BC71-F4F9-4FBE-A92E-BF951D7B6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For thriving rivers and communities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0AD662-1E59-48AB-B6F2-FBECD719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9CE0EE-354A-4945-88EC-103F092AB7D3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998795-DEB8-4443-ADDA-16643A5CC2FC}"/>
              </a:ext>
            </a:extLst>
          </p:cNvPr>
          <p:cNvCxnSpPr>
            <a:cxnSpLocks/>
          </p:cNvCxnSpPr>
          <p:nvPr userDrawn="1"/>
        </p:nvCxnSpPr>
        <p:spPr>
          <a:xfrm>
            <a:off x="587375" y="6228000"/>
            <a:ext cx="110172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0808235-EA2E-41FD-8F72-71BF2B933D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02" y="529528"/>
            <a:ext cx="1402222" cy="66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50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2ED5B-143E-45D3-BA67-8D4B104E4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03942E-49A6-4040-8263-89130BB67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13B4-2738-4433-B8B2-995DF6E3F70F}" type="datetime1">
              <a:rPr lang="en-GB" smtClean="0"/>
              <a:t>08/05/2025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46934-881B-4471-BA39-05D8330C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A0E14-299A-41DE-8427-5B3ED80D6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675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A19FC7-A565-45F6-94F4-DFFED664F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EEE1-BA49-4214-91EC-0BEB1725CAC8}" type="datetime1">
              <a:rPr lang="en-GB" smtClean="0"/>
              <a:t>08/05/2025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4419E1-0BAE-43F0-86D2-33F996B3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BA3F3-FADC-4B36-947E-5215B561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066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185973B-9252-43DF-B108-4B1265434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" y="1217133"/>
            <a:ext cx="12195073" cy="685801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D76943F-9A04-4EDC-96A4-CFEDD8FFA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2941711"/>
            <a:ext cx="5508625" cy="553998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FAA1E2-778D-409D-A22F-88B9EFBAB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1343149"/>
            <a:ext cx="7237412" cy="1495794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C0B584B6-9CD3-4A94-B06A-67D46C621C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866" y="517110"/>
            <a:ext cx="1800758" cy="8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90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Graphi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185973B-9252-43DF-B108-4B1265434E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35" y="-7"/>
            <a:ext cx="12195073" cy="685801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D76943F-9A04-4EDC-96A4-CFEDD8FFA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7" y="2941711"/>
            <a:ext cx="5508625" cy="553998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CC134-239D-4294-9665-BCCAFEBD9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6530" y="6098527"/>
            <a:ext cx="1610567" cy="230832"/>
          </a:xfrm>
        </p:spPr>
        <p:txBody>
          <a:bodyPr anchor="ctr">
            <a:spAutoFit/>
          </a:bodyPr>
          <a:lstStyle>
            <a:lvl1pPr>
              <a:lnSpc>
                <a:spcPct val="100000"/>
              </a:lnSpc>
              <a:defRPr sz="1500">
                <a:solidFill>
                  <a:schemeClr val="bg1"/>
                </a:solidFill>
              </a:defRPr>
            </a:lvl1pPr>
          </a:lstStyle>
          <a:p>
            <a:fld id="{13EC9DB6-0D52-4896-8296-51408A18CDDC}" type="datetime1">
              <a:rPr lang="en-GB" smtClean="0"/>
              <a:t>08/05/2025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B7034F-A667-4EEA-9626-45D605E9FB5C}"/>
              </a:ext>
            </a:extLst>
          </p:cNvPr>
          <p:cNvSpPr txBox="1"/>
          <p:nvPr userDrawn="1"/>
        </p:nvSpPr>
        <p:spPr>
          <a:xfrm>
            <a:off x="587375" y="5669026"/>
            <a:ext cx="1650379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bg2"/>
                </a:solidFill>
              </a:rPr>
              <a:t>Presented by:</a:t>
            </a:r>
            <a:endParaRPr lang="en-GB" sz="1500" dirty="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4B5693-EF74-40B7-8CCC-87084492CF23}"/>
              </a:ext>
            </a:extLst>
          </p:cNvPr>
          <p:cNvSpPr txBox="1"/>
          <p:nvPr userDrawn="1"/>
        </p:nvSpPr>
        <p:spPr>
          <a:xfrm>
            <a:off x="587375" y="6098526"/>
            <a:ext cx="1650379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500" dirty="0">
                <a:solidFill>
                  <a:schemeClr val="bg2"/>
                </a:solidFill>
              </a:rPr>
              <a:t>Date:</a:t>
            </a:r>
            <a:endParaRPr lang="en-GB" sz="1500" dirty="0">
              <a:solidFill>
                <a:schemeClr val="bg2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FAA1E2-778D-409D-A22F-88B9EFBAB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7" y="1343149"/>
            <a:ext cx="7237412" cy="1495794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2C9287D-4437-430F-BC99-29F6D98023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66530" y="5669027"/>
            <a:ext cx="4794671" cy="230832"/>
          </a:xfr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en-GB" sz="15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Name Surname</a:t>
            </a:r>
            <a:endParaRPr lang="en-GB" dirty="0"/>
          </a:p>
        </p:txBody>
      </p:sp>
      <p:pic>
        <p:nvPicPr>
          <p:cNvPr id="15" name="Picture 14" descr="Text, logo&#10;&#10;Description automatically generated">
            <a:extLst>
              <a:ext uri="{FF2B5EF4-FFF2-40B4-BE49-F238E27FC236}">
                <a16:creationId xmlns:a16="http://schemas.microsoft.com/office/drawing/2014/main" id="{12D49696-1A31-46EA-AB09-68412543FC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866" y="517112"/>
            <a:ext cx="1800759" cy="8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20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Photographi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E49FC29-A28F-4408-8A2D-70AC5A9A493D}"/>
              </a:ext>
            </a:extLst>
          </p:cNvPr>
          <p:cNvSpPr/>
          <p:nvPr userDrawn="1"/>
        </p:nvSpPr>
        <p:spPr>
          <a:xfrm>
            <a:off x="0" y="1"/>
            <a:ext cx="12192000" cy="191346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10000"/>
                  <a:alpha val="40000"/>
                </a:schemeClr>
              </a:gs>
              <a:gs pos="100000">
                <a:schemeClr val="accent3">
                  <a:lumMod val="1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D4300D-34C5-40F4-A0C0-A896207845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10000"/>
                  <a:alpha val="70000"/>
                </a:schemeClr>
              </a:gs>
              <a:gs pos="100000">
                <a:schemeClr val="accent3">
                  <a:lumMod val="10000"/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85973B-9252-43DF-B108-4B1265434E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" y="-14"/>
            <a:ext cx="12198121" cy="685801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D76943F-9A04-4EDC-96A4-CFEDD8FFA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7" y="2941711"/>
            <a:ext cx="5508625" cy="553998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CC134-239D-4294-9665-BCCAFEBD9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6530" y="6098527"/>
            <a:ext cx="1610567" cy="230832"/>
          </a:xfrm>
        </p:spPr>
        <p:txBody>
          <a:bodyPr anchor="ctr">
            <a:spAutoFit/>
          </a:bodyPr>
          <a:lstStyle>
            <a:lvl1pPr>
              <a:lnSpc>
                <a:spcPct val="100000"/>
              </a:lnSpc>
              <a:defRPr sz="1500">
                <a:solidFill>
                  <a:schemeClr val="bg1"/>
                </a:solidFill>
              </a:defRPr>
            </a:lvl1pPr>
          </a:lstStyle>
          <a:p>
            <a:fld id="{117F6052-6699-4E36-AB37-853A4309827C}" type="datetime1">
              <a:rPr lang="en-GB" smtClean="0"/>
              <a:t>08/05/2025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B7034F-A667-4EEA-9626-45D605E9FB5C}"/>
              </a:ext>
            </a:extLst>
          </p:cNvPr>
          <p:cNvSpPr txBox="1"/>
          <p:nvPr userDrawn="1"/>
        </p:nvSpPr>
        <p:spPr>
          <a:xfrm>
            <a:off x="587375" y="5669026"/>
            <a:ext cx="1650379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500" b="0" dirty="0">
                <a:solidFill>
                  <a:schemeClr val="bg1"/>
                </a:solidFill>
              </a:rPr>
              <a:t>Presented by:</a:t>
            </a:r>
            <a:endParaRPr lang="en-GB" sz="1500" b="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4B5693-EF74-40B7-8CCC-87084492CF23}"/>
              </a:ext>
            </a:extLst>
          </p:cNvPr>
          <p:cNvSpPr txBox="1"/>
          <p:nvPr userDrawn="1"/>
        </p:nvSpPr>
        <p:spPr>
          <a:xfrm>
            <a:off x="587375" y="6098526"/>
            <a:ext cx="1650379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500" b="0" dirty="0">
                <a:solidFill>
                  <a:schemeClr val="bg1"/>
                </a:solidFill>
              </a:rPr>
              <a:t>Date:</a:t>
            </a:r>
            <a:endParaRPr lang="en-GB" sz="1500" b="0" dirty="0">
              <a:solidFill>
                <a:schemeClr val="bg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4AE1B1-B4FA-422A-A915-DCE6EE96DD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66530" y="5669027"/>
            <a:ext cx="4794671" cy="230832"/>
          </a:xfr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en-GB" sz="15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Name Surname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FAA1E2-778D-409D-A22F-88B9EFBAB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7" y="1343149"/>
            <a:ext cx="7237412" cy="1495794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39F814-9714-4F5A-B0B4-8556ED191BC9}"/>
              </a:ext>
            </a:extLst>
          </p:cNvPr>
          <p:cNvSpPr txBox="1"/>
          <p:nvPr userDrawn="1"/>
        </p:nvSpPr>
        <p:spPr>
          <a:xfrm>
            <a:off x="0" y="6942591"/>
            <a:ext cx="6011286" cy="103875"/>
          </a:xfrm>
          <a:prstGeom prst="rect">
            <a:avLst/>
          </a:prstGeom>
          <a:solidFill>
            <a:schemeClr val="tx2"/>
          </a:solidFill>
        </p:spPr>
        <p:txBody>
          <a:bodyPr wrap="none" lIns="54000" tIns="0" rIns="0" bIns="0" rtlCol="0" anchor="ctr">
            <a:spAutoFit/>
          </a:bodyPr>
          <a:lstStyle/>
          <a:p>
            <a:r>
              <a:rPr lang="en-US" sz="675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a photograph: Right click &gt; Format Background &gt; Picture or texture fill &gt; Insert (or File…) &gt; Select the image. Note: this layout is for darker images</a:t>
            </a:r>
            <a:endParaRPr lang="en-GB" sz="675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C82B0837-2FF6-4DF9-A586-A316568AA3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866" y="517112"/>
            <a:ext cx="1800759" cy="8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09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Photographi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E49FC29-A28F-4408-8A2D-70AC5A9A493D}"/>
              </a:ext>
            </a:extLst>
          </p:cNvPr>
          <p:cNvSpPr/>
          <p:nvPr userDrawn="1"/>
        </p:nvSpPr>
        <p:spPr>
          <a:xfrm>
            <a:off x="0" y="0"/>
            <a:ext cx="12192000" cy="191346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10000"/>
                  <a:alpha val="40000"/>
                </a:schemeClr>
              </a:gs>
              <a:gs pos="100000">
                <a:schemeClr val="accent3">
                  <a:lumMod val="1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D4300D-34C5-40F4-A0C0-A896207845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10000"/>
                  <a:alpha val="70000"/>
                </a:schemeClr>
              </a:gs>
              <a:gs pos="100000">
                <a:schemeClr val="accent3">
                  <a:lumMod val="10000"/>
                  <a:alpha val="1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85973B-9252-43DF-B108-4B1265434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-14"/>
            <a:ext cx="12198121" cy="685801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D76943F-9A04-4EDC-96A4-CFEDD8FFA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2941711"/>
            <a:ext cx="5508625" cy="553998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CC134-239D-4294-9665-BCCAFEBD9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66529" y="6060054"/>
            <a:ext cx="1610567" cy="307777"/>
          </a:xfrm>
        </p:spPr>
        <p:txBody>
          <a:bodyPr anchor="ctr">
            <a:sp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</a:lstStyle>
          <a:p>
            <a:fld id="{117F6052-6699-4E36-AB37-853A4309827C}" type="datetime1">
              <a:rPr lang="en-GB" smtClean="0"/>
              <a:t>08/05/2025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B7034F-A667-4EEA-9626-45D605E9FB5C}"/>
              </a:ext>
            </a:extLst>
          </p:cNvPr>
          <p:cNvSpPr txBox="1"/>
          <p:nvPr userDrawn="1"/>
        </p:nvSpPr>
        <p:spPr>
          <a:xfrm>
            <a:off x="587375" y="5630554"/>
            <a:ext cx="165037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dirty="0">
                <a:solidFill>
                  <a:schemeClr val="bg1"/>
                </a:solidFill>
              </a:rPr>
              <a:t>Presented by:</a:t>
            </a:r>
            <a:endParaRPr lang="en-GB" sz="2000" b="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4B5693-EF74-40B7-8CCC-87084492CF23}"/>
              </a:ext>
            </a:extLst>
          </p:cNvPr>
          <p:cNvSpPr txBox="1"/>
          <p:nvPr userDrawn="1"/>
        </p:nvSpPr>
        <p:spPr>
          <a:xfrm>
            <a:off x="587375" y="6060054"/>
            <a:ext cx="165037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dirty="0">
                <a:solidFill>
                  <a:schemeClr val="bg1"/>
                </a:solidFill>
              </a:rPr>
              <a:t>Date:</a:t>
            </a:r>
            <a:endParaRPr lang="en-GB" sz="2000" b="0" dirty="0">
              <a:solidFill>
                <a:schemeClr val="bg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4AE1B1-B4FA-422A-A915-DCE6EE96DD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66529" y="5630554"/>
            <a:ext cx="4794671" cy="307777"/>
          </a:xfr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lang="en-GB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Name Surname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FAA1E2-778D-409D-A22F-88B9EFBAB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1343149"/>
            <a:ext cx="7237412" cy="1495794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39F814-9714-4F5A-B0B4-8556ED191BC9}"/>
              </a:ext>
            </a:extLst>
          </p:cNvPr>
          <p:cNvSpPr txBox="1"/>
          <p:nvPr userDrawn="1"/>
        </p:nvSpPr>
        <p:spPr>
          <a:xfrm>
            <a:off x="0" y="6925277"/>
            <a:ext cx="8010774" cy="138499"/>
          </a:xfrm>
          <a:prstGeom prst="rect">
            <a:avLst/>
          </a:prstGeom>
          <a:solidFill>
            <a:schemeClr val="tx2"/>
          </a:solidFill>
        </p:spPr>
        <p:txBody>
          <a:bodyPr wrap="none" lIns="72000" tIns="0" rIns="0" bIns="0" rtlCol="0" anchor="ctr">
            <a:spAutoFit/>
          </a:bodyPr>
          <a:lstStyle/>
          <a:p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a photograph: Right click &gt; Format Background &gt; Picture or texture fill &gt; Insert (or File…) &gt; Select the image. Note: this layout is for darker images</a:t>
            </a:r>
            <a:endParaRPr lang="en-GB" sz="9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C82B0837-2FF6-4DF9-A586-A316568AA3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866" y="517110"/>
            <a:ext cx="1800758" cy="8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61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0FA0E54-8FFD-4758-9780-DBF1D3B5BD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5916612" cy="6857999"/>
          </a:xfrm>
          <a:custGeom>
            <a:avLst/>
            <a:gdLst>
              <a:gd name="connsiteX0" fmla="*/ 0 w 5916612"/>
              <a:gd name="connsiteY0" fmla="*/ 0 h 6857999"/>
              <a:gd name="connsiteX1" fmla="*/ 3954243 w 5916612"/>
              <a:gd name="connsiteY1" fmla="*/ 0 h 6857999"/>
              <a:gd name="connsiteX2" fmla="*/ 4001498 w 5916612"/>
              <a:gd name="connsiteY2" fmla="*/ 27171 h 6857999"/>
              <a:gd name="connsiteX3" fmla="*/ 5916612 w 5916612"/>
              <a:gd name="connsiteY3" fmla="*/ 3429000 h 6857999"/>
              <a:gd name="connsiteX4" fmla="*/ 4001498 w 5916612"/>
              <a:gd name="connsiteY4" fmla="*/ 6830829 h 6857999"/>
              <a:gd name="connsiteX5" fmla="*/ 3954244 w 5916612"/>
              <a:gd name="connsiteY5" fmla="*/ 6857999 h 6857999"/>
              <a:gd name="connsiteX6" fmla="*/ 0 w 591661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6612" h="6857999">
                <a:moveTo>
                  <a:pt x="0" y="0"/>
                </a:moveTo>
                <a:lnTo>
                  <a:pt x="3954243" y="0"/>
                </a:lnTo>
                <a:lnTo>
                  <a:pt x="4001498" y="27171"/>
                </a:lnTo>
                <a:cubicBezTo>
                  <a:pt x="5149654" y="724808"/>
                  <a:pt x="5916612" y="1987338"/>
                  <a:pt x="5916612" y="3429000"/>
                </a:cubicBezTo>
                <a:cubicBezTo>
                  <a:pt x="5916612" y="4870663"/>
                  <a:pt x="5149654" y="6133193"/>
                  <a:pt x="4001498" y="6830829"/>
                </a:cubicBezTo>
                <a:lnTo>
                  <a:pt x="3954244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D9735-99A0-4789-9A18-138A2BD3E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9" y="1767194"/>
            <a:ext cx="5329235" cy="216059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AFC8A-B04F-408D-BE96-51AFBAE08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5389" y="4103876"/>
            <a:ext cx="5329235" cy="553998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5C7DE-188D-42D7-9C35-BE9D0D246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C47A3F-75F9-4E40-A04A-E215F54C72DE}" type="datetime1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85193-F768-4565-A17F-C2F20E6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For thriving rivers and communities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B60FF-EA13-4A99-8E02-DA68C8D6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9CE0EE-354A-4945-88EC-103F092AB7D3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35C3F2-A5AC-4B1E-A106-1FCC76B405DF}"/>
              </a:ext>
            </a:extLst>
          </p:cNvPr>
          <p:cNvCxnSpPr>
            <a:cxnSpLocks/>
          </p:cNvCxnSpPr>
          <p:nvPr userDrawn="1"/>
        </p:nvCxnSpPr>
        <p:spPr>
          <a:xfrm>
            <a:off x="587375" y="6228000"/>
            <a:ext cx="1101725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2972024-53C3-43AE-9371-C70EE894E727}"/>
              </a:ext>
            </a:extLst>
          </p:cNvPr>
          <p:cNvSpPr txBox="1"/>
          <p:nvPr userDrawn="1"/>
        </p:nvSpPr>
        <p:spPr>
          <a:xfrm>
            <a:off x="0" y="6942591"/>
            <a:ext cx="6556332" cy="103875"/>
          </a:xfrm>
          <a:prstGeom prst="rect">
            <a:avLst/>
          </a:prstGeom>
          <a:solidFill>
            <a:schemeClr val="tx2"/>
          </a:solidFill>
        </p:spPr>
        <p:txBody>
          <a:bodyPr wrap="none" lIns="54000" tIns="0" rIns="54000" bIns="0" rtlCol="0" anchor="ctr">
            <a:spAutoFit/>
          </a:bodyPr>
          <a:lstStyle/>
          <a:p>
            <a:r>
              <a:rPr lang="en-US" sz="675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a photograph: Click on the icon in the </a:t>
            </a:r>
            <a:r>
              <a:rPr lang="en-US" sz="675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675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circle or Right click the shape &gt; Format Shape &gt; Picture or texture fill &gt; Insert (or File…) &gt; Select the image.</a:t>
            </a:r>
            <a:endParaRPr lang="en-GB" sz="675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00D15F19-2905-4A70-8B40-83D7BCA025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402" y="529530"/>
            <a:ext cx="1402223" cy="66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97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74C38-5AD1-450B-85A9-04864DD8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1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BE12-811C-4D93-A97E-0720A23CC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9B9D3-A88B-4510-856D-07E8CD8FB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80E-EE98-4104-B55D-2D3046F8CC80}" type="datetime1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26C4C-ABF7-4A94-92BD-813DEDEF1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4608-3CC8-496B-A282-A3082C94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693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1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BB7B-A3A9-4A6C-8AE3-75D8B8B51E21}" type="datetime1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59C676-C6DD-4AC1-9D6B-8410CAEB4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5" y="1557338"/>
            <a:ext cx="5328000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D38695-36A8-4968-B959-07F00DC29D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557338"/>
            <a:ext cx="5328000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1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1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82DC-545C-4ABA-93DB-FD296ECBAEBD}" type="datetime1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59C676-C6DD-4AC1-9D6B-8410CAEB4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7" y="1557338"/>
            <a:ext cx="34210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D38695-36A8-4968-B959-07F00DC29D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68303" y="1557338"/>
            <a:ext cx="3455396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6C4433A3-5F37-4CE3-A13E-2A499E4CCB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83565" y="1557338"/>
            <a:ext cx="34210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5545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ntro and 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D38695-36A8-4968-B959-07F00DC29D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68301" y="1557338"/>
            <a:ext cx="723632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1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BE50-3844-4DFE-92B9-C1143787477A}" type="datetime1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59C676-C6DD-4AC1-9D6B-8410CAEB4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7" y="1557338"/>
            <a:ext cx="3421063" cy="4319587"/>
          </a:xfrm>
        </p:spPr>
        <p:txBody>
          <a:bodyPr/>
          <a:lstStyle>
            <a:lvl1pPr>
              <a:defRPr sz="27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8776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ntro and Conten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1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3039-9C9C-4A7D-A70D-A200F247611F}" type="datetime1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D38695-36A8-4968-B959-07F00DC29D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68303" y="1557338"/>
            <a:ext cx="3455396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6C4433A3-5F37-4CE3-A13E-2A499E4CCB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83565" y="1557338"/>
            <a:ext cx="34210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7CD3C7ED-AC0D-4408-A36A-029FC1A8CE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7" y="1557338"/>
            <a:ext cx="3421063" cy="4319587"/>
          </a:xfrm>
        </p:spPr>
        <p:txBody>
          <a:bodyPr/>
          <a:lstStyle>
            <a:lvl1pPr>
              <a:defRPr sz="27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3598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1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D5DD3-6C61-4F57-B9F0-8E751CC4684C}" type="datetime1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59C676-C6DD-4AC1-9D6B-8410CAEB4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7" y="1557338"/>
            <a:ext cx="34210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D9FB21E-6166-414D-994B-6EC44BBFA1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67214" y="1557338"/>
            <a:ext cx="7237412" cy="43195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32C5C-3B96-4E84-B4D7-A3EFEDFEA36C}"/>
              </a:ext>
            </a:extLst>
          </p:cNvPr>
          <p:cNvSpPr txBox="1"/>
          <p:nvPr userDrawn="1"/>
        </p:nvSpPr>
        <p:spPr>
          <a:xfrm>
            <a:off x="0" y="6942591"/>
            <a:ext cx="6556332" cy="103875"/>
          </a:xfrm>
          <a:prstGeom prst="rect">
            <a:avLst/>
          </a:prstGeom>
          <a:solidFill>
            <a:schemeClr val="tx2"/>
          </a:solidFill>
        </p:spPr>
        <p:txBody>
          <a:bodyPr wrap="none" lIns="54000" tIns="0" rIns="54000" bIns="0" rtlCol="0" anchor="ctr">
            <a:spAutoFit/>
          </a:bodyPr>
          <a:lstStyle/>
          <a:p>
            <a:r>
              <a:rPr lang="en-US" sz="675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a photograph: Click on the icon in the </a:t>
            </a:r>
            <a:r>
              <a:rPr lang="en-US" sz="675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675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circle or Right click the shape &gt; Format Shape &gt; Picture or texture fill &gt; Insert (or File…) &gt; Select the image.</a:t>
            </a:r>
            <a:endParaRPr lang="en-GB" sz="675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459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1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2B69F-1901-4F8D-9A2B-55A8C46CAB61}" type="datetime1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59C676-C6DD-4AC1-9D6B-8410CAEB4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7" y="1557338"/>
            <a:ext cx="34210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32C5C-3B96-4E84-B4D7-A3EFEDFEA36C}"/>
              </a:ext>
            </a:extLst>
          </p:cNvPr>
          <p:cNvSpPr txBox="1"/>
          <p:nvPr userDrawn="1"/>
        </p:nvSpPr>
        <p:spPr>
          <a:xfrm>
            <a:off x="1" y="6942591"/>
            <a:ext cx="2561649" cy="103875"/>
          </a:xfrm>
          <a:prstGeom prst="rect">
            <a:avLst/>
          </a:prstGeom>
          <a:solidFill>
            <a:schemeClr val="tx2"/>
          </a:solidFill>
        </p:spPr>
        <p:txBody>
          <a:bodyPr wrap="none" lIns="54000" tIns="0" rIns="54000" bIns="0" rtlCol="0" anchor="ctr">
            <a:spAutoFit/>
          </a:bodyPr>
          <a:lstStyle/>
          <a:p>
            <a:r>
              <a:rPr lang="en-US" sz="675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a chart: Click on the icon in the </a:t>
            </a:r>
            <a:r>
              <a:rPr lang="en-US" sz="675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675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rectangle.</a:t>
            </a:r>
            <a:endParaRPr lang="en-GB" sz="675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7AA1E2E4-97B2-44CD-B389-712E93E459B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367214" y="1557338"/>
            <a:ext cx="7237412" cy="43195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421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1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90D8-7F91-4C28-9A51-89EBC62809FB}" type="datetime1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59C676-C6DD-4AC1-9D6B-8410CAEB4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7" y="1557338"/>
            <a:ext cx="34210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D7060E4E-8E86-45EE-B221-8678C9A53D30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67214" y="1557338"/>
            <a:ext cx="7237412" cy="431958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20FB31-623E-4284-8DB5-CF03F25ECA7E}"/>
              </a:ext>
            </a:extLst>
          </p:cNvPr>
          <p:cNvSpPr txBox="1"/>
          <p:nvPr userDrawn="1"/>
        </p:nvSpPr>
        <p:spPr>
          <a:xfrm>
            <a:off x="1" y="6942591"/>
            <a:ext cx="2556841" cy="103875"/>
          </a:xfrm>
          <a:prstGeom prst="rect">
            <a:avLst/>
          </a:prstGeom>
          <a:solidFill>
            <a:schemeClr val="tx2"/>
          </a:solidFill>
        </p:spPr>
        <p:txBody>
          <a:bodyPr wrap="none" lIns="54000" tIns="0" rIns="54000" bIns="0" rtlCol="0" anchor="ctr">
            <a:spAutoFit/>
          </a:bodyPr>
          <a:lstStyle/>
          <a:p>
            <a:r>
              <a:rPr lang="en-US" sz="675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a table: Click on the icon in the </a:t>
            </a:r>
            <a:r>
              <a:rPr lang="en-US" sz="675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675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rectangle.</a:t>
            </a:r>
            <a:endParaRPr lang="en-GB" sz="675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985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75034-5E5C-4E77-86D1-248AA01AC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8C96C2-4CF8-4444-A7EF-F3956DF86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837A-B67E-4574-BD82-71D639A1B944}" type="datetime1">
              <a:rPr lang="en-GB" smtClean="0"/>
              <a:t>08/05/2025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F72BF-D9C8-4435-AA7D-69996A677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B65816-6467-4DA8-AA2A-5834F170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3CF515-A061-422D-93EE-5B6EC5663C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76" y="1557338"/>
            <a:ext cx="3600973" cy="2106000"/>
          </a:xfrm>
          <a:prstGeom prst="roundRect">
            <a:avLst>
              <a:gd name="adj" fmla="val 9604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4BD654E8-8507-430F-9E93-F7FD09FBC1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7376" y="3770925"/>
            <a:ext cx="3600973" cy="2106000"/>
          </a:xfrm>
          <a:prstGeom prst="roundRect">
            <a:avLst>
              <a:gd name="adj" fmla="val 9604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2F8AF957-8FAE-40A2-95A9-E0929E242E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95515" y="1557338"/>
            <a:ext cx="3600973" cy="2106000"/>
          </a:xfrm>
          <a:prstGeom prst="roundRect">
            <a:avLst>
              <a:gd name="adj" fmla="val 9604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AEA14FA-486D-47C3-A1EF-5C9378C58F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95515" y="3770925"/>
            <a:ext cx="3600973" cy="2106000"/>
          </a:xfrm>
          <a:prstGeom prst="roundRect">
            <a:avLst>
              <a:gd name="adj" fmla="val 9604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C08CF65D-CE4C-4AF3-9D57-0C36BB1C8E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03655" y="1557338"/>
            <a:ext cx="3600973" cy="2106000"/>
          </a:xfrm>
          <a:prstGeom prst="roundRect">
            <a:avLst>
              <a:gd name="adj" fmla="val 9604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D2B9DA20-9A29-4719-9C56-CF2FF67CBFF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03655" y="3770925"/>
            <a:ext cx="3600973" cy="2106000"/>
          </a:xfrm>
          <a:prstGeom prst="roundRect">
            <a:avLst>
              <a:gd name="adj" fmla="val 9604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964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60FA0E54-8FFD-4758-9780-DBF1D3B5BD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916612" cy="6857999"/>
          </a:xfrm>
          <a:custGeom>
            <a:avLst/>
            <a:gdLst>
              <a:gd name="connsiteX0" fmla="*/ 0 w 5916612"/>
              <a:gd name="connsiteY0" fmla="*/ 0 h 6857999"/>
              <a:gd name="connsiteX1" fmla="*/ 3954243 w 5916612"/>
              <a:gd name="connsiteY1" fmla="*/ 0 h 6857999"/>
              <a:gd name="connsiteX2" fmla="*/ 4001498 w 5916612"/>
              <a:gd name="connsiteY2" fmla="*/ 27171 h 6857999"/>
              <a:gd name="connsiteX3" fmla="*/ 5916612 w 5916612"/>
              <a:gd name="connsiteY3" fmla="*/ 3429000 h 6857999"/>
              <a:gd name="connsiteX4" fmla="*/ 4001498 w 5916612"/>
              <a:gd name="connsiteY4" fmla="*/ 6830829 h 6857999"/>
              <a:gd name="connsiteX5" fmla="*/ 3954244 w 5916612"/>
              <a:gd name="connsiteY5" fmla="*/ 6857999 h 6857999"/>
              <a:gd name="connsiteX6" fmla="*/ 0 w 591661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6612" h="6857999">
                <a:moveTo>
                  <a:pt x="0" y="0"/>
                </a:moveTo>
                <a:lnTo>
                  <a:pt x="3954243" y="0"/>
                </a:lnTo>
                <a:lnTo>
                  <a:pt x="4001498" y="27171"/>
                </a:lnTo>
                <a:cubicBezTo>
                  <a:pt x="5149654" y="724808"/>
                  <a:pt x="5916612" y="1987338"/>
                  <a:pt x="5916612" y="3429000"/>
                </a:cubicBezTo>
                <a:cubicBezTo>
                  <a:pt x="5916612" y="4870663"/>
                  <a:pt x="5149654" y="6133193"/>
                  <a:pt x="4001498" y="6830829"/>
                </a:cubicBezTo>
                <a:lnTo>
                  <a:pt x="3954244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D9735-99A0-4789-9A18-138A2BD3E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9" y="1767192"/>
            <a:ext cx="5329235" cy="216059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AFC8A-B04F-408D-BE96-51AFBAE08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5389" y="4103876"/>
            <a:ext cx="5329235" cy="553998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5C7DE-188D-42D7-9C35-BE9D0D246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C47A3F-75F9-4E40-A04A-E215F54C72DE}" type="datetime1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85193-F768-4565-A17F-C2F20E6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For thriving rivers and communities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B60FF-EA13-4A99-8E02-DA68C8D6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9CE0EE-354A-4945-88EC-103F092AB7D3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35C3F2-A5AC-4B1E-A106-1FCC76B405DF}"/>
              </a:ext>
            </a:extLst>
          </p:cNvPr>
          <p:cNvCxnSpPr>
            <a:cxnSpLocks/>
          </p:cNvCxnSpPr>
          <p:nvPr userDrawn="1"/>
        </p:nvCxnSpPr>
        <p:spPr>
          <a:xfrm>
            <a:off x="587375" y="6228000"/>
            <a:ext cx="110172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2972024-53C3-43AE-9371-C70EE894E727}"/>
              </a:ext>
            </a:extLst>
          </p:cNvPr>
          <p:cNvSpPr txBox="1"/>
          <p:nvPr userDrawn="1"/>
        </p:nvSpPr>
        <p:spPr>
          <a:xfrm>
            <a:off x="0" y="6925277"/>
            <a:ext cx="8664799" cy="138499"/>
          </a:xfrm>
          <a:prstGeom prst="rect">
            <a:avLst/>
          </a:prstGeom>
          <a:solidFill>
            <a:schemeClr val="tx2"/>
          </a:solidFill>
        </p:spPr>
        <p:txBody>
          <a:bodyPr wrap="none" lIns="72000" tIns="0" rIns="72000" bIns="0" rtlCol="0" anchor="ctr">
            <a:spAutoFit/>
          </a:bodyPr>
          <a:lstStyle/>
          <a:p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a photograph: Click on the icon in the </a:t>
            </a:r>
            <a:r>
              <a:rPr lang="en-US" sz="9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circle or Right click the shape &gt; Format Shape &gt; Picture or texture fill &gt; Insert (or File…) &gt; Select the image.</a:t>
            </a:r>
            <a:endParaRPr lang="en-GB" sz="9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00D15F19-2905-4A70-8B40-83D7BCA02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02" y="529528"/>
            <a:ext cx="1402222" cy="66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83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73758A6-0EBA-48BC-B7C6-0D918E1EB3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"/>
            <a:ext cx="5916612" cy="6857999"/>
          </a:xfrm>
          <a:custGeom>
            <a:avLst/>
            <a:gdLst>
              <a:gd name="connsiteX0" fmla="*/ 0 w 5916612"/>
              <a:gd name="connsiteY0" fmla="*/ 0 h 6857999"/>
              <a:gd name="connsiteX1" fmla="*/ 3954243 w 5916612"/>
              <a:gd name="connsiteY1" fmla="*/ 0 h 6857999"/>
              <a:gd name="connsiteX2" fmla="*/ 4001498 w 5916612"/>
              <a:gd name="connsiteY2" fmla="*/ 27171 h 6857999"/>
              <a:gd name="connsiteX3" fmla="*/ 5916612 w 5916612"/>
              <a:gd name="connsiteY3" fmla="*/ 3429000 h 6857999"/>
              <a:gd name="connsiteX4" fmla="*/ 4001498 w 5916612"/>
              <a:gd name="connsiteY4" fmla="*/ 6830829 h 6857999"/>
              <a:gd name="connsiteX5" fmla="*/ 3954244 w 5916612"/>
              <a:gd name="connsiteY5" fmla="*/ 6857999 h 6857999"/>
              <a:gd name="connsiteX6" fmla="*/ 0 w 591661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6612" h="6857999">
                <a:moveTo>
                  <a:pt x="0" y="0"/>
                </a:moveTo>
                <a:lnTo>
                  <a:pt x="3954243" y="0"/>
                </a:lnTo>
                <a:lnTo>
                  <a:pt x="4001498" y="27171"/>
                </a:lnTo>
                <a:cubicBezTo>
                  <a:pt x="5149654" y="724808"/>
                  <a:pt x="5916612" y="1987338"/>
                  <a:pt x="5916612" y="3429000"/>
                </a:cubicBezTo>
                <a:cubicBezTo>
                  <a:pt x="5916612" y="4870663"/>
                  <a:pt x="5149654" y="6133193"/>
                  <a:pt x="4001498" y="6830829"/>
                </a:cubicBezTo>
                <a:lnTo>
                  <a:pt x="3954244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D239-685D-40EE-993C-CF6F2184FD9E}" type="datetime1">
              <a:rPr lang="en-GB" smtClean="0"/>
              <a:t>08/05/2025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For thriving rivers and communities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1E16140-5548-40CB-9F76-BDAE23EA8A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5388" y="1744654"/>
            <a:ext cx="5329237" cy="3323987"/>
          </a:xfrm>
        </p:spPr>
        <p:txBody>
          <a:bodyPr>
            <a:noAutofit/>
          </a:bodyPr>
          <a:lstStyle>
            <a:lvl1pPr>
              <a:defRPr sz="22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A48B600-6D29-4578-B29F-E51B2C292A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5456649"/>
            <a:ext cx="5329237" cy="166199"/>
          </a:xfrm>
        </p:spPr>
        <p:txBody>
          <a:bodyPr>
            <a:spAutoFit/>
          </a:bodyPr>
          <a:lstStyle>
            <a:lvl1pPr>
              <a:defRPr sz="1200" b="1" spc="0" baseline="0"/>
            </a:lvl1pPr>
          </a:lstStyle>
          <a:p>
            <a:pPr lvl="0"/>
            <a:r>
              <a:rPr lang="en-US" dirty="0"/>
              <a:t>Insert Name and Surname here</a:t>
            </a:r>
            <a:endParaRPr lang="en-GB" dirty="0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B254E9B2-4770-4CD1-B31E-43642278BC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5388" y="5705875"/>
            <a:ext cx="5329237" cy="166199"/>
          </a:xfrm>
        </p:spPr>
        <p:txBody>
          <a:bodyPr>
            <a:spAutoFit/>
          </a:bodyPr>
          <a:lstStyle>
            <a:lvl1pPr>
              <a:defRPr sz="1200" b="0" spc="0" baseline="0"/>
            </a:lvl1pPr>
          </a:lstStyle>
          <a:p>
            <a:pPr lvl="0"/>
            <a:r>
              <a:rPr lang="en-US" dirty="0"/>
              <a:t>Insert job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284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con&#10;&#10;Description automatically generated with low confidence">
            <a:extLst>
              <a:ext uri="{FF2B5EF4-FFF2-40B4-BE49-F238E27FC236}">
                <a16:creationId xmlns:a16="http://schemas.microsoft.com/office/drawing/2014/main" id="{29D8CBE7-FC9D-4434-9051-069A8C69EA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35" y="-7"/>
            <a:ext cx="12195073" cy="685801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A9EC15-97F3-476B-BBB4-2972E4753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3476FD-3E2C-4624-B4CA-B77FCA5F9BE3}" type="datetime1">
              <a:rPr lang="en-GB" smtClean="0"/>
              <a:t>08/05/2025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1BC71-F4F9-4FBE-A92E-BF951D7B6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For thriving rivers and communities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0AD662-1E59-48AB-B6F2-FBECD719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9CE0EE-354A-4945-88EC-103F092AB7D3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998795-DEB8-4443-ADDA-16643A5CC2FC}"/>
              </a:ext>
            </a:extLst>
          </p:cNvPr>
          <p:cNvCxnSpPr>
            <a:cxnSpLocks/>
          </p:cNvCxnSpPr>
          <p:nvPr userDrawn="1"/>
        </p:nvCxnSpPr>
        <p:spPr>
          <a:xfrm>
            <a:off x="587375" y="6228000"/>
            <a:ext cx="1101725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0808235-EA2E-41FD-8F72-71BF2B933D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402" y="529530"/>
            <a:ext cx="1402223" cy="66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99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2ED5B-143E-45D3-BA67-8D4B104E4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1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03942E-49A6-4040-8263-89130BB67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A13B4-2738-4433-B8B2-995DF6E3F70F}" type="datetime1">
              <a:rPr lang="en-GB" smtClean="0"/>
              <a:t>08/05/2025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46934-881B-4471-BA39-05D8330C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A0E14-299A-41DE-8427-5B3ED80D6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592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A19FC7-A565-45F6-94F4-DFFED664F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EEE1-BA49-4214-91EC-0BEB1725CAC8}" type="datetime1">
              <a:rPr lang="en-GB" smtClean="0"/>
              <a:t>08/05/2025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4419E1-0BAE-43F0-86D2-33F996B3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BA3F3-FADC-4B36-947E-5215B561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007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185973B-9252-43DF-B108-4B1265434E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35" y="1217133"/>
            <a:ext cx="12195073" cy="685801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D76943F-9A04-4EDC-96A4-CFEDD8FFA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7" y="2941711"/>
            <a:ext cx="5508625" cy="553998"/>
          </a:xfrm>
        </p:spPr>
        <p:txBody>
          <a:bodyPr>
            <a:noAutofit/>
          </a:bodyPr>
          <a:lstStyle>
            <a:lvl1pPr marL="0" indent="0" algn="l">
              <a:buNone/>
              <a:defRPr sz="15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FAA1E2-778D-409D-A22F-88B9EFBAB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7" y="1343149"/>
            <a:ext cx="7237412" cy="1495794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C0B584B6-9CD3-4A94-B06A-67D46C621C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866" y="517112"/>
            <a:ext cx="1800759" cy="8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61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ocks_02">
  <p:cSld name="Content_Blocks_02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1"/>
          <p:cNvSpPr/>
          <p:nvPr/>
        </p:nvSpPr>
        <p:spPr>
          <a:xfrm>
            <a:off x="763590" y="3093235"/>
            <a:ext cx="3380148" cy="294006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7" name="Google Shape;207;p51"/>
          <p:cNvSpPr txBox="1">
            <a:spLocks noGrp="1"/>
          </p:cNvSpPr>
          <p:nvPr>
            <p:ph type="body" idx="1"/>
          </p:nvPr>
        </p:nvSpPr>
        <p:spPr>
          <a:xfrm>
            <a:off x="1099596" y="3315303"/>
            <a:ext cx="2708475" cy="2356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51"/>
          <p:cNvSpPr/>
          <p:nvPr/>
        </p:nvSpPr>
        <p:spPr>
          <a:xfrm>
            <a:off x="4405927" y="3093235"/>
            <a:ext cx="3380148" cy="294006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9" name="Google Shape;209;p51"/>
          <p:cNvSpPr/>
          <p:nvPr/>
        </p:nvSpPr>
        <p:spPr>
          <a:xfrm>
            <a:off x="8048263" y="3093235"/>
            <a:ext cx="3380148" cy="2940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0" name="Google Shape;210;p51"/>
          <p:cNvSpPr txBox="1">
            <a:spLocks noGrp="1"/>
          </p:cNvSpPr>
          <p:nvPr>
            <p:ph type="body" idx="2"/>
          </p:nvPr>
        </p:nvSpPr>
        <p:spPr>
          <a:xfrm>
            <a:off x="4741763" y="3315303"/>
            <a:ext cx="2708475" cy="2356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2000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" name="Google Shape;211;p51"/>
          <p:cNvSpPr txBox="1">
            <a:spLocks noGrp="1"/>
          </p:cNvSpPr>
          <p:nvPr>
            <p:ph type="body" idx="3"/>
          </p:nvPr>
        </p:nvSpPr>
        <p:spPr>
          <a:xfrm>
            <a:off x="8384100" y="3315303"/>
            <a:ext cx="2708475" cy="2356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2000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51"/>
          <p:cNvSpPr>
            <a:spLocks noGrp="1"/>
          </p:cNvSpPr>
          <p:nvPr>
            <p:ph type="pic" idx="4"/>
          </p:nvPr>
        </p:nvSpPr>
        <p:spPr>
          <a:xfrm>
            <a:off x="763589" y="809625"/>
            <a:ext cx="3368675" cy="2268539"/>
          </a:xfrm>
          <a:prstGeom prst="rect">
            <a:avLst/>
          </a:prstGeom>
          <a:noFill/>
          <a:ln>
            <a:noFill/>
          </a:ln>
        </p:spPr>
      </p:sp>
      <p:sp>
        <p:nvSpPr>
          <p:cNvPr id="213" name="Google Shape;213;p51"/>
          <p:cNvSpPr>
            <a:spLocks noGrp="1"/>
          </p:cNvSpPr>
          <p:nvPr>
            <p:ph type="pic" idx="5"/>
          </p:nvPr>
        </p:nvSpPr>
        <p:spPr>
          <a:xfrm>
            <a:off x="4394453" y="809625"/>
            <a:ext cx="3368675" cy="2268539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51"/>
          <p:cNvSpPr>
            <a:spLocks noGrp="1"/>
          </p:cNvSpPr>
          <p:nvPr>
            <p:ph type="pic" idx="6"/>
          </p:nvPr>
        </p:nvSpPr>
        <p:spPr>
          <a:xfrm>
            <a:off x="8059740" y="824696"/>
            <a:ext cx="3368675" cy="226853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7615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_Text_06">
  <p:cSld name="Simple_Text_06"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2"/>
          <p:cNvSpPr txBox="1">
            <a:spLocks noGrp="1"/>
          </p:cNvSpPr>
          <p:nvPr>
            <p:ph type="body" idx="1"/>
          </p:nvPr>
        </p:nvSpPr>
        <p:spPr>
          <a:xfrm>
            <a:off x="763589" y="2176456"/>
            <a:ext cx="6493739" cy="366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52"/>
          <p:cNvSpPr txBox="1">
            <a:spLocks noGrp="1"/>
          </p:cNvSpPr>
          <p:nvPr>
            <p:ph type="body" idx="2"/>
          </p:nvPr>
        </p:nvSpPr>
        <p:spPr>
          <a:xfrm>
            <a:off x="763589" y="1011608"/>
            <a:ext cx="6493739" cy="879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oppins"/>
              <a:buNone/>
              <a:defRPr sz="4800" b="1">
                <a:solidFill>
                  <a:schemeClr val="accen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8" name="Google Shape;218;p52"/>
          <p:cNvPicPr preferRelativeResize="0"/>
          <p:nvPr/>
        </p:nvPicPr>
        <p:blipFill rotWithShape="1">
          <a:blip r:embed="rId2">
            <a:alphaModFix/>
          </a:blip>
          <a:srcRect l="60255"/>
          <a:stretch/>
        </p:blipFill>
        <p:spPr>
          <a:xfrm>
            <a:off x="8164285" y="0"/>
            <a:ext cx="402771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273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5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23" name="Google Shape;223;p5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24" name="Google Shape;224;p5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2354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pact_Text_02">
  <p:cSld name="Impact_Text_02">
    <p:bg>
      <p:bgPr>
        <a:solidFill>
          <a:schemeClr val="dk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4"/>
          <p:cNvSpPr txBox="1">
            <a:spLocks noGrp="1"/>
          </p:cNvSpPr>
          <p:nvPr>
            <p:ph type="body" idx="1"/>
          </p:nvPr>
        </p:nvSpPr>
        <p:spPr>
          <a:xfrm>
            <a:off x="890589" y="868363"/>
            <a:ext cx="10302875" cy="5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558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_Columns_02">
  <p:cSld name="2_Content_Columns_02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5"/>
          <p:cNvSpPr/>
          <p:nvPr/>
        </p:nvSpPr>
        <p:spPr>
          <a:xfrm>
            <a:off x="1" y="0"/>
            <a:ext cx="815858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9" name="Google Shape;229;p55"/>
          <p:cNvSpPr txBox="1">
            <a:spLocks noGrp="1"/>
          </p:cNvSpPr>
          <p:nvPr>
            <p:ph type="body" idx="1"/>
          </p:nvPr>
        </p:nvSpPr>
        <p:spPr>
          <a:xfrm>
            <a:off x="763589" y="752477"/>
            <a:ext cx="6482164" cy="538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0" name="Google Shape;230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58581" y="-4272"/>
            <a:ext cx="4033420" cy="6869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817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74C38-5AD1-450B-85A9-04864DD8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BE12-811C-4D93-A97E-0720A23CC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9B9D3-A88B-4510-856D-07E8CD8FB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DF80E-EE98-4104-B55D-2D3046F8CC80}" type="datetime1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26C4C-ABF7-4A94-92BD-813DEDEF1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4608-3CC8-496B-A282-A3082C94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27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Columns_05">
  <p:cSld name="Content_Columns_05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6"/>
          <p:cNvSpPr/>
          <p:nvPr/>
        </p:nvSpPr>
        <p:spPr>
          <a:xfrm>
            <a:off x="1" y="0"/>
            <a:ext cx="815858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3" name="Google Shape;233;p56"/>
          <p:cNvSpPr txBox="1">
            <a:spLocks noGrp="1"/>
          </p:cNvSpPr>
          <p:nvPr>
            <p:ph type="body" idx="1"/>
          </p:nvPr>
        </p:nvSpPr>
        <p:spPr>
          <a:xfrm>
            <a:off x="763589" y="752477"/>
            <a:ext cx="6482164" cy="538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56"/>
          <p:cNvSpPr>
            <a:spLocks noGrp="1"/>
          </p:cNvSpPr>
          <p:nvPr>
            <p:ph type="pic" idx="2"/>
          </p:nvPr>
        </p:nvSpPr>
        <p:spPr>
          <a:xfrm>
            <a:off x="8158164" y="0"/>
            <a:ext cx="4033837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45950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_Header_02">
  <p:cSld name="1_Content_Header_02">
    <p:bg>
      <p:bgPr>
        <a:solidFill>
          <a:schemeClr val="lt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7"/>
          <p:cNvPicPr preferRelativeResize="0"/>
          <p:nvPr/>
        </p:nvPicPr>
        <p:blipFill rotWithShape="1">
          <a:blip r:embed="rId2">
            <a:alphaModFix/>
          </a:blip>
          <a:srcRect t="23869" b="51599"/>
          <a:stretch/>
        </p:blipFill>
        <p:spPr>
          <a:xfrm>
            <a:off x="2" y="-81024"/>
            <a:ext cx="12191999" cy="201399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7"/>
          <p:cNvSpPr txBox="1">
            <a:spLocks noGrp="1"/>
          </p:cNvSpPr>
          <p:nvPr>
            <p:ph type="body" idx="1"/>
          </p:nvPr>
        </p:nvSpPr>
        <p:spPr>
          <a:xfrm>
            <a:off x="763590" y="2503028"/>
            <a:ext cx="5185799" cy="366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57"/>
          <p:cNvSpPr txBox="1">
            <a:spLocks noGrp="1"/>
          </p:cNvSpPr>
          <p:nvPr>
            <p:ph type="body" idx="2"/>
          </p:nvPr>
        </p:nvSpPr>
        <p:spPr>
          <a:xfrm>
            <a:off x="6242614" y="2503028"/>
            <a:ext cx="5185799" cy="366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57"/>
          <p:cNvSpPr txBox="1">
            <a:spLocks noGrp="1"/>
          </p:cNvSpPr>
          <p:nvPr>
            <p:ph type="body" idx="3"/>
          </p:nvPr>
        </p:nvSpPr>
        <p:spPr>
          <a:xfrm>
            <a:off x="763589" y="567471"/>
            <a:ext cx="6493739" cy="879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sz="4800" b="1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75295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Columns_01">
  <p:cSld name="Content_Columns_0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8"/>
          <p:cNvSpPr/>
          <p:nvPr/>
        </p:nvSpPr>
        <p:spPr>
          <a:xfrm>
            <a:off x="1" y="0"/>
            <a:ext cx="815858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2" name="Google Shape;242;p58"/>
          <p:cNvSpPr txBox="1">
            <a:spLocks noGrp="1"/>
          </p:cNvSpPr>
          <p:nvPr>
            <p:ph type="body" idx="1"/>
          </p:nvPr>
        </p:nvSpPr>
        <p:spPr>
          <a:xfrm>
            <a:off x="763589" y="752477"/>
            <a:ext cx="6482164" cy="538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58"/>
          <p:cNvSpPr txBox="1">
            <a:spLocks noGrp="1"/>
          </p:cNvSpPr>
          <p:nvPr>
            <p:ph type="body" idx="2"/>
          </p:nvPr>
        </p:nvSpPr>
        <p:spPr>
          <a:xfrm>
            <a:off x="8727311" y="738189"/>
            <a:ext cx="2939971" cy="538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0035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Columns_02">
  <p:cSld name="Content_Columns_0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9"/>
          <p:cNvSpPr/>
          <p:nvPr/>
        </p:nvSpPr>
        <p:spPr>
          <a:xfrm>
            <a:off x="1" y="0"/>
            <a:ext cx="815858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6" name="Google Shape;246;p59"/>
          <p:cNvSpPr txBox="1">
            <a:spLocks noGrp="1"/>
          </p:cNvSpPr>
          <p:nvPr>
            <p:ph type="body" idx="1"/>
          </p:nvPr>
        </p:nvSpPr>
        <p:spPr>
          <a:xfrm>
            <a:off x="763589" y="752477"/>
            <a:ext cx="6482164" cy="538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59"/>
          <p:cNvSpPr>
            <a:spLocks noGrp="1"/>
          </p:cNvSpPr>
          <p:nvPr>
            <p:ph type="pic" idx="2"/>
          </p:nvPr>
        </p:nvSpPr>
        <p:spPr>
          <a:xfrm>
            <a:off x="8158164" y="0"/>
            <a:ext cx="4033837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04060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Columns_01">
  <p:cSld name="1_Content_Columns_0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0"/>
          <p:cNvSpPr/>
          <p:nvPr/>
        </p:nvSpPr>
        <p:spPr>
          <a:xfrm>
            <a:off x="1" y="0"/>
            <a:ext cx="815858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0" name="Google Shape;250;p60"/>
          <p:cNvSpPr txBox="1">
            <a:spLocks noGrp="1"/>
          </p:cNvSpPr>
          <p:nvPr>
            <p:ph type="body" idx="1"/>
          </p:nvPr>
        </p:nvSpPr>
        <p:spPr>
          <a:xfrm>
            <a:off x="763589" y="752477"/>
            <a:ext cx="6482164" cy="538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60"/>
          <p:cNvSpPr txBox="1">
            <a:spLocks noGrp="1"/>
          </p:cNvSpPr>
          <p:nvPr>
            <p:ph type="body" idx="2"/>
          </p:nvPr>
        </p:nvSpPr>
        <p:spPr>
          <a:xfrm>
            <a:off x="8727311" y="738189"/>
            <a:ext cx="2939971" cy="538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6817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Columns_02">
  <p:cSld name="1_Content_Columns_02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1"/>
          <p:cNvSpPr/>
          <p:nvPr/>
        </p:nvSpPr>
        <p:spPr>
          <a:xfrm>
            <a:off x="1" y="0"/>
            <a:ext cx="815858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4" name="Google Shape;254;p61"/>
          <p:cNvSpPr txBox="1">
            <a:spLocks noGrp="1"/>
          </p:cNvSpPr>
          <p:nvPr>
            <p:ph type="body" idx="1"/>
          </p:nvPr>
        </p:nvSpPr>
        <p:spPr>
          <a:xfrm>
            <a:off x="763589" y="752477"/>
            <a:ext cx="6482164" cy="538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61"/>
          <p:cNvSpPr>
            <a:spLocks noGrp="1"/>
          </p:cNvSpPr>
          <p:nvPr>
            <p:ph type="pic" idx="2"/>
          </p:nvPr>
        </p:nvSpPr>
        <p:spPr>
          <a:xfrm>
            <a:off x="8158164" y="0"/>
            <a:ext cx="4033837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5301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Columns_03">
  <p:cSld name="Content_Columns_03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2"/>
          <p:cNvSpPr txBox="1">
            <a:spLocks noGrp="1"/>
          </p:cNvSpPr>
          <p:nvPr>
            <p:ph type="body" idx="1"/>
          </p:nvPr>
        </p:nvSpPr>
        <p:spPr>
          <a:xfrm>
            <a:off x="763589" y="752477"/>
            <a:ext cx="6482164" cy="538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62"/>
          <p:cNvSpPr>
            <a:spLocks noGrp="1"/>
          </p:cNvSpPr>
          <p:nvPr>
            <p:ph type="pic" idx="2"/>
          </p:nvPr>
        </p:nvSpPr>
        <p:spPr>
          <a:xfrm>
            <a:off x="8158164" y="0"/>
            <a:ext cx="4033837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10682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Columns_04">
  <p:cSld name="Content_Columns_04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3"/>
          <p:cNvSpPr/>
          <p:nvPr/>
        </p:nvSpPr>
        <p:spPr>
          <a:xfrm>
            <a:off x="1" y="0"/>
            <a:ext cx="815858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1" name="Google Shape;261;p63"/>
          <p:cNvSpPr txBox="1">
            <a:spLocks noGrp="1"/>
          </p:cNvSpPr>
          <p:nvPr>
            <p:ph type="body" idx="1"/>
          </p:nvPr>
        </p:nvSpPr>
        <p:spPr>
          <a:xfrm>
            <a:off x="763589" y="752477"/>
            <a:ext cx="6482164" cy="538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63"/>
          <p:cNvSpPr txBox="1">
            <a:spLocks noGrp="1"/>
          </p:cNvSpPr>
          <p:nvPr>
            <p:ph type="body" idx="2"/>
          </p:nvPr>
        </p:nvSpPr>
        <p:spPr>
          <a:xfrm>
            <a:off x="8727311" y="738189"/>
            <a:ext cx="2939971" cy="538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68671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_Columns_02">
  <p:cSld name="1_Content_Columns_02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4"/>
          <p:cNvSpPr/>
          <p:nvPr/>
        </p:nvSpPr>
        <p:spPr>
          <a:xfrm>
            <a:off x="1" y="0"/>
            <a:ext cx="815858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5" name="Google Shape;265;p64"/>
          <p:cNvSpPr txBox="1">
            <a:spLocks noGrp="1"/>
          </p:cNvSpPr>
          <p:nvPr>
            <p:ph type="body" idx="1"/>
          </p:nvPr>
        </p:nvSpPr>
        <p:spPr>
          <a:xfrm>
            <a:off x="763589" y="752477"/>
            <a:ext cx="6482164" cy="538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6" name="Google Shape;266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58581" y="0"/>
            <a:ext cx="403341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9100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Columns_04">
  <p:cSld name="1_Content_Columns_04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5"/>
          <p:cNvSpPr/>
          <p:nvPr/>
        </p:nvSpPr>
        <p:spPr>
          <a:xfrm>
            <a:off x="1" y="0"/>
            <a:ext cx="815858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9" name="Google Shape;269;p65"/>
          <p:cNvSpPr txBox="1">
            <a:spLocks noGrp="1"/>
          </p:cNvSpPr>
          <p:nvPr>
            <p:ph type="body" idx="1"/>
          </p:nvPr>
        </p:nvSpPr>
        <p:spPr>
          <a:xfrm>
            <a:off x="763589" y="752477"/>
            <a:ext cx="6482164" cy="538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65"/>
          <p:cNvSpPr txBox="1">
            <a:spLocks noGrp="1"/>
          </p:cNvSpPr>
          <p:nvPr>
            <p:ph type="body" idx="2"/>
          </p:nvPr>
        </p:nvSpPr>
        <p:spPr>
          <a:xfrm>
            <a:off x="8727311" y="738189"/>
            <a:ext cx="2939971" cy="538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6747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BB7B-A3A9-4A6C-8AE3-75D8B8B51E21}" type="datetime1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59C676-C6DD-4AC1-9D6B-8410CAEB4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5" y="1557338"/>
            <a:ext cx="5328000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D38695-36A8-4968-B959-07F00DC29D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557338"/>
            <a:ext cx="5328000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84907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Columns_05">
  <p:cSld name="1_Content_Columns_05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6"/>
          <p:cNvSpPr/>
          <p:nvPr/>
        </p:nvSpPr>
        <p:spPr>
          <a:xfrm>
            <a:off x="1" y="0"/>
            <a:ext cx="815858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3" name="Google Shape;273;p66"/>
          <p:cNvSpPr txBox="1">
            <a:spLocks noGrp="1"/>
          </p:cNvSpPr>
          <p:nvPr>
            <p:ph type="body" idx="1"/>
          </p:nvPr>
        </p:nvSpPr>
        <p:spPr>
          <a:xfrm>
            <a:off x="763589" y="752477"/>
            <a:ext cx="6482164" cy="538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66"/>
          <p:cNvSpPr>
            <a:spLocks noGrp="1"/>
          </p:cNvSpPr>
          <p:nvPr>
            <p:ph type="pic" idx="2"/>
          </p:nvPr>
        </p:nvSpPr>
        <p:spPr>
          <a:xfrm>
            <a:off x="8158164" y="0"/>
            <a:ext cx="4033837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17962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Split_01">
  <p:cSld name="Content_Split_0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67"/>
          <p:cNvPicPr preferRelativeResize="0"/>
          <p:nvPr/>
        </p:nvPicPr>
        <p:blipFill rotWithShape="1">
          <a:blip r:embed="rId2">
            <a:alphaModFix/>
          </a:blip>
          <a:srcRect t="51308" r="19431"/>
          <a:stretch/>
        </p:blipFill>
        <p:spPr>
          <a:xfrm>
            <a:off x="1" y="3518704"/>
            <a:ext cx="8158580" cy="333929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67"/>
          <p:cNvSpPr txBox="1">
            <a:spLocks noGrp="1"/>
          </p:cNvSpPr>
          <p:nvPr>
            <p:ph type="body" idx="1"/>
          </p:nvPr>
        </p:nvSpPr>
        <p:spPr>
          <a:xfrm>
            <a:off x="763589" y="3949922"/>
            <a:ext cx="6482164" cy="247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67"/>
          <p:cNvSpPr/>
          <p:nvPr/>
        </p:nvSpPr>
        <p:spPr>
          <a:xfrm>
            <a:off x="1" y="0"/>
            <a:ext cx="8158580" cy="351870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9" name="Google Shape;279;p67"/>
          <p:cNvSpPr txBox="1">
            <a:spLocks noGrp="1"/>
          </p:cNvSpPr>
          <p:nvPr>
            <p:ph type="body" idx="2"/>
          </p:nvPr>
        </p:nvSpPr>
        <p:spPr>
          <a:xfrm>
            <a:off x="763589" y="525805"/>
            <a:ext cx="6482164" cy="247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p67"/>
          <p:cNvSpPr>
            <a:spLocks noGrp="1"/>
          </p:cNvSpPr>
          <p:nvPr>
            <p:ph type="pic" idx="3"/>
          </p:nvPr>
        </p:nvSpPr>
        <p:spPr>
          <a:xfrm>
            <a:off x="8158164" y="0"/>
            <a:ext cx="4033837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29661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Split_02">
  <p:cSld name="Content_Split_02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68"/>
          <p:cNvPicPr preferRelativeResize="0"/>
          <p:nvPr/>
        </p:nvPicPr>
        <p:blipFill rotWithShape="1">
          <a:blip r:embed="rId2">
            <a:alphaModFix/>
          </a:blip>
          <a:srcRect t="51308" r="19431"/>
          <a:stretch/>
        </p:blipFill>
        <p:spPr>
          <a:xfrm>
            <a:off x="4033421" y="3518704"/>
            <a:ext cx="8158580" cy="333929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68"/>
          <p:cNvSpPr txBox="1">
            <a:spLocks noGrp="1"/>
          </p:cNvSpPr>
          <p:nvPr>
            <p:ph type="body" idx="1"/>
          </p:nvPr>
        </p:nvSpPr>
        <p:spPr>
          <a:xfrm>
            <a:off x="4797009" y="3949922"/>
            <a:ext cx="6482164" cy="247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68"/>
          <p:cNvSpPr/>
          <p:nvPr/>
        </p:nvSpPr>
        <p:spPr>
          <a:xfrm>
            <a:off x="4033421" y="0"/>
            <a:ext cx="8158580" cy="351870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5" name="Google Shape;285;p68"/>
          <p:cNvSpPr txBox="1">
            <a:spLocks noGrp="1"/>
          </p:cNvSpPr>
          <p:nvPr>
            <p:ph type="body" idx="2"/>
          </p:nvPr>
        </p:nvSpPr>
        <p:spPr>
          <a:xfrm>
            <a:off x="4797009" y="525805"/>
            <a:ext cx="6482164" cy="247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68"/>
          <p:cNvSpPr>
            <a:spLocks noGrp="1"/>
          </p:cNvSpPr>
          <p:nvPr>
            <p:ph type="pic" idx="3"/>
          </p:nvPr>
        </p:nvSpPr>
        <p:spPr>
          <a:xfrm>
            <a:off x="2" y="0"/>
            <a:ext cx="4033420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73085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Header_01">
  <p:cSld name="Content_Header_01">
    <p:bg>
      <p:bgPr>
        <a:solidFill>
          <a:schemeClr val="l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69"/>
          <p:cNvPicPr preferRelativeResize="0"/>
          <p:nvPr/>
        </p:nvPicPr>
        <p:blipFill rotWithShape="1">
          <a:blip r:embed="rId2">
            <a:alphaModFix/>
          </a:blip>
          <a:srcRect b="75621"/>
          <a:stretch/>
        </p:blipFill>
        <p:spPr>
          <a:xfrm>
            <a:off x="2" y="1"/>
            <a:ext cx="12191999" cy="201399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69"/>
          <p:cNvSpPr txBox="1">
            <a:spLocks noGrp="1"/>
          </p:cNvSpPr>
          <p:nvPr>
            <p:ph type="body" idx="1"/>
          </p:nvPr>
        </p:nvSpPr>
        <p:spPr>
          <a:xfrm>
            <a:off x="763590" y="2503028"/>
            <a:ext cx="5185799" cy="366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69"/>
          <p:cNvSpPr txBox="1">
            <a:spLocks noGrp="1"/>
          </p:cNvSpPr>
          <p:nvPr>
            <p:ph type="body" idx="2"/>
          </p:nvPr>
        </p:nvSpPr>
        <p:spPr>
          <a:xfrm>
            <a:off x="6242614" y="2503028"/>
            <a:ext cx="5185799" cy="366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69"/>
          <p:cNvSpPr txBox="1">
            <a:spLocks noGrp="1"/>
          </p:cNvSpPr>
          <p:nvPr>
            <p:ph type="body" idx="3"/>
          </p:nvPr>
        </p:nvSpPr>
        <p:spPr>
          <a:xfrm>
            <a:off x="763589" y="567471"/>
            <a:ext cx="6493739" cy="879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4800" b="1"/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46897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Header_02">
  <p:cSld name="Content_Header_02">
    <p:bg>
      <p:bgPr>
        <a:solidFill>
          <a:schemeClr val="lt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70"/>
          <p:cNvPicPr preferRelativeResize="0"/>
          <p:nvPr/>
        </p:nvPicPr>
        <p:blipFill rotWithShape="1">
          <a:blip r:embed="rId2">
            <a:alphaModFix/>
          </a:blip>
          <a:srcRect b="77409"/>
          <a:stretch/>
        </p:blipFill>
        <p:spPr>
          <a:xfrm>
            <a:off x="2" y="-81024"/>
            <a:ext cx="12191999" cy="201399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70"/>
          <p:cNvSpPr txBox="1">
            <a:spLocks noGrp="1"/>
          </p:cNvSpPr>
          <p:nvPr>
            <p:ph type="body" idx="1"/>
          </p:nvPr>
        </p:nvSpPr>
        <p:spPr>
          <a:xfrm>
            <a:off x="763590" y="2503028"/>
            <a:ext cx="5185799" cy="366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70"/>
          <p:cNvSpPr txBox="1">
            <a:spLocks noGrp="1"/>
          </p:cNvSpPr>
          <p:nvPr>
            <p:ph type="body" idx="2"/>
          </p:nvPr>
        </p:nvSpPr>
        <p:spPr>
          <a:xfrm>
            <a:off x="6242614" y="2503028"/>
            <a:ext cx="5185799" cy="366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70"/>
          <p:cNvSpPr txBox="1">
            <a:spLocks noGrp="1"/>
          </p:cNvSpPr>
          <p:nvPr>
            <p:ph type="body" idx="3"/>
          </p:nvPr>
        </p:nvSpPr>
        <p:spPr>
          <a:xfrm>
            <a:off x="763589" y="567471"/>
            <a:ext cx="6493739" cy="879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sz="4800" b="1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10134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Header_03">
  <p:cSld name="Content_Header_03">
    <p:bg>
      <p:bgPr>
        <a:solidFill>
          <a:schemeClr val="lt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71"/>
          <p:cNvPicPr preferRelativeResize="0"/>
          <p:nvPr/>
        </p:nvPicPr>
        <p:blipFill rotWithShape="1">
          <a:blip r:embed="rId2">
            <a:alphaModFix/>
          </a:blip>
          <a:srcRect b="75609"/>
          <a:stretch/>
        </p:blipFill>
        <p:spPr>
          <a:xfrm>
            <a:off x="0" y="-81024"/>
            <a:ext cx="12192000" cy="201399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71"/>
          <p:cNvSpPr txBox="1">
            <a:spLocks noGrp="1"/>
          </p:cNvSpPr>
          <p:nvPr>
            <p:ph type="body" idx="1"/>
          </p:nvPr>
        </p:nvSpPr>
        <p:spPr>
          <a:xfrm>
            <a:off x="763590" y="2503028"/>
            <a:ext cx="5185799" cy="366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71"/>
          <p:cNvSpPr txBox="1">
            <a:spLocks noGrp="1"/>
          </p:cNvSpPr>
          <p:nvPr>
            <p:ph type="body" idx="2"/>
          </p:nvPr>
        </p:nvSpPr>
        <p:spPr>
          <a:xfrm>
            <a:off x="6242614" y="2503028"/>
            <a:ext cx="5185799" cy="366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71"/>
          <p:cNvSpPr txBox="1">
            <a:spLocks noGrp="1"/>
          </p:cNvSpPr>
          <p:nvPr>
            <p:ph type="body" idx="3"/>
          </p:nvPr>
        </p:nvSpPr>
        <p:spPr>
          <a:xfrm>
            <a:off x="763589" y="567471"/>
            <a:ext cx="6493739" cy="879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oppins"/>
              <a:buNone/>
              <a:defRPr sz="4800" b="1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3762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_Text_01">
  <p:cSld name="Simple_Text_01">
    <p:bg>
      <p:bgPr>
        <a:solidFill>
          <a:schemeClr val="lt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2"/>
          <p:cNvSpPr txBox="1">
            <a:spLocks noGrp="1"/>
          </p:cNvSpPr>
          <p:nvPr>
            <p:ph type="body" idx="1"/>
          </p:nvPr>
        </p:nvSpPr>
        <p:spPr>
          <a:xfrm>
            <a:off x="763589" y="2176456"/>
            <a:ext cx="9699761" cy="366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72"/>
          <p:cNvSpPr txBox="1">
            <a:spLocks noGrp="1"/>
          </p:cNvSpPr>
          <p:nvPr>
            <p:ph type="body" idx="2"/>
          </p:nvPr>
        </p:nvSpPr>
        <p:spPr>
          <a:xfrm>
            <a:off x="763589" y="1011608"/>
            <a:ext cx="6493739" cy="879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oppins"/>
              <a:buNone/>
              <a:defRPr sz="4800" b="1">
                <a:solidFill>
                  <a:schemeClr val="accen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96690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_Text_02">
  <p:cSld name="Simple_Text_02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73"/>
          <p:cNvSpPr txBox="1">
            <a:spLocks noGrp="1"/>
          </p:cNvSpPr>
          <p:nvPr>
            <p:ph type="body" idx="1"/>
          </p:nvPr>
        </p:nvSpPr>
        <p:spPr>
          <a:xfrm>
            <a:off x="763589" y="2176456"/>
            <a:ext cx="9699761" cy="366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73"/>
          <p:cNvSpPr txBox="1">
            <a:spLocks noGrp="1"/>
          </p:cNvSpPr>
          <p:nvPr>
            <p:ph type="body" idx="2"/>
          </p:nvPr>
        </p:nvSpPr>
        <p:spPr>
          <a:xfrm>
            <a:off x="763589" y="1011608"/>
            <a:ext cx="6493739" cy="879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Poppins"/>
              <a:buNone/>
              <a:defRPr sz="4800" b="1">
                <a:solidFill>
                  <a:schemeClr val="accent6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21937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_Text_03">
  <p:cSld name="Simple_Text_03">
    <p:bg>
      <p:bgPr>
        <a:solidFill>
          <a:schemeClr val="lt1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4"/>
          <p:cNvSpPr txBox="1">
            <a:spLocks noGrp="1"/>
          </p:cNvSpPr>
          <p:nvPr>
            <p:ph type="body" idx="1"/>
          </p:nvPr>
        </p:nvSpPr>
        <p:spPr>
          <a:xfrm>
            <a:off x="763589" y="2176456"/>
            <a:ext cx="9699761" cy="366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74"/>
          <p:cNvSpPr txBox="1">
            <a:spLocks noGrp="1"/>
          </p:cNvSpPr>
          <p:nvPr>
            <p:ph type="body" idx="2"/>
          </p:nvPr>
        </p:nvSpPr>
        <p:spPr>
          <a:xfrm>
            <a:off x="763589" y="1011608"/>
            <a:ext cx="6493739" cy="879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oppins"/>
              <a:buNone/>
              <a:defRPr sz="4800" b="1">
                <a:solidFill>
                  <a:schemeClr val="accent3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82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_Text_04">
  <p:cSld name="Simple_Text_04">
    <p:bg>
      <p:bgPr>
        <a:solidFill>
          <a:schemeClr val="lt1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75"/>
          <p:cNvSpPr txBox="1">
            <a:spLocks noGrp="1"/>
          </p:cNvSpPr>
          <p:nvPr>
            <p:ph type="body" idx="1"/>
          </p:nvPr>
        </p:nvSpPr>
        <p:spPr>
          <a:xfrm>
            <a:off x="763589" y="2176456"/>
            <a:ext cx="6493739" cy="366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75"/>
          <p:cNvSpPr txBox="1">
            <a:spLocks noGrp="1"/>
          </p:cNvSpPr>
          <p:nvPr>
            <p:ph type="body" idx="2"/>
          </p:nvPr>
        </p:nvSpPr>
        <p:spPr>
          <a:xfrm>
            <a:off x="763589" y="1011608"/>
            <a:ext cx="6493739" cy="879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oppins"/>
              <a:buNone/>
              <a:defRPr sz="4800" b="1">
                <a:solidFill>
                  <a:schemeClr val="accent3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4" name="Google Shape;314;p75"/>
          <p:cNvPicPr preferRelativeResize="0"/>
          <p:nvPr/>
        </p:nvPicPr>
        <p:blipFill rotWithShape="1">
          <a:blip r:embed="rId2">
            <a:alphaModFix/>
          </a:blip>
          <a:srcRect l="60225"/>
          <a:stretch/>
        </p:blipFill>
        <p:spPr>
          <a:xfrm>
            <a:off x="8164285" y="0"/>
            <a:ext cx="402771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929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282DC-545C-4ABA-93DB-FD296ECBAEBD}" type="datetime1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59C676-C6DD-4AC1-9D6B-8410CAEB4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5" y="1557338"/>
            <a:ext cx="34210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D38695-36A8-4968-B959-07F00DC29D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68302" y="1557338"/>
            <a:ext cx="3455396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6C4433A3-5F37-4CE3-A13E-2A499E4CCB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83563" y="1557338"/>
            <a:ext cx="34210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05829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_Text_05">
  <p:cSld name="Simple_Text_05">
    <p:bg>
      <p:bgPr>
        <a:solidFill>
          <a:schemeClr val="lt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76"/>
          <p:cNvSpPr txBox="1">
            <a:spLocks noGrp="1"/>
          </p:cNvSpPr>
          <p:nvPr>
            <p:ph type="body" idx="1"/>
          </p:nvPr>
        </p:nvSpPr>
        <p:spPr>
          <a:xfrm>
            <a:off x="763589" y="2176456"/>
            <a:ext cx="6493739" cy="366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76"/>
          <p:cNvSpPr txBox="1">
            <a:spLocks noGrp="1"/>
          </p:cNvSpPr>
          <p:nvPr>
            <p:ph type="body" idx="2"/>
          </p:nvPr>
        </p:nvSpPr>
        <p:spPr>
          <a:xfrm>
            <a:off x="763589" y="1011608"/>
            <a:ext cx="6493739" cy="879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Poppins"/>
              <a:buNone/>
              <a:defRPr sz="4800" b="1">
                <a:solidFill>
                  <a:schemeClr val="accent2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8" name="Google Shape;318;p76"/>
          <p:cNvPicPr preferRelativeResize="0"/>
          <p:nvPr/>
        </p:nvPicPr>
        <p:blipFill rotWithShape="1">
          <a:blip r:embed="rId2">
            <a:alphaModFix/>
          </a:blip>
          <a:srcRect l="60225"/>
          <a:stretch/>
        </p:blipFill>
        <p:spPr>
          <a:xfrm>
            <a:off x="8164285" y="0"/>
            <a:ext cx="402771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0068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imple_Text_06">
  <p:cSld name="1_Simple_Text_06">
    <p:bg>
      <p:bgPr>
        <a:solidFill>
          <a:schemeClr val="lt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77"/>
          <p:cNvSpPr txBox="1">
            <a:spLocks noGrp="1"/>
          </p:cNvSpPr>
          <p:nvPr>
            <p:ph type="body" idx="1"/>
          </p:nvPr>
        </p:nvSpPr>
        <p:spPr>
          <a:xfrm>
            <a:off x="763589" y="2176456"/>
            <a:ext cx="6493739" cy="366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1" name="Google Shape;321;p77"/>
          <p:cNvSpPr txBox="1">
            <a:spLocks noGrp="1"/>
          </p:cNvSpPr>
          <p:nvPr>
            <p:ph type="body" idx="2"/>
          </p:nvPr>
        </p:nvSpPr>
        <p:spPr>
          <a:xfrm>
            <a:off x="763589" y="1011608"/>
            <a:ext cx="6493739" cy="879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oppins"/>
              <a:buNone/>
              <a:defRPr sz="4800" b="1">
                <a:solidFill>
                  <a:schemeClr val="accen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2" name="Google Shape;322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9729" y="0"/>
            <a:ext cx="402227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8702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Split_02">
  <p:cSld name="1_Content_Split_02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78"/>
          <p:cNvPicPr preferRelativeResize="0"/>
          <p:nvPr/>
        </p:nvPicPr>
        <p:blipFill rotWithShape="1">
          <a:blip r:embed="rId2">
            <a:alphaModFix/>
          </a:blip>
          <a:srcRect t="51308" r="19431"/>
          <a:stretch/>
        </p:blipFill>
        <p:spPr>
          <a:xfrm>
            <a:off x="4033421" y="3518704"/>
            <a:ext cx="8158580" cy="333929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78"/>
          <p:cNvSpPr txBox="1">
            <a:spLocks noGrp="1"/>
          </p:cNvSpPr>
          <p:nvPr>
            <p:ph type="body" idx="1"/>
          </p:nvPr>
        </p:nvSpPr>
        <p:spPr>
          <a:xfrm>
            <a:off x="4797009" y="3949922"/>
            <a:ext cx="6482164" cy="247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6" name="Google Shape;326;p78"/>
          <p:cNvSpPr/>
          <p:nvPr/>
        </p:nvSpPr>
        <p:spPr>
          <a:xfrm>
            <a:off x="4033421" y="0"/>
            <a:ext cx="8158580" cy="351870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7" name="Google Shape;327;p78"/>
          <p:cNvSpPr txBox="1">
            <a:spLocks noGrp="1"/>
          </p:cNvSpPr>
          <p:nvPr>
            <p:ph type="body" idx="2"/>
          </p:nvPr>
        </p:nvSpPr>
        <p:spPr>
          <a:xfrm>
            <a:off x="4797009" y="525805"/>
            <a:ext cx="6482164" cy="247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78"/>
          <p:cNvSpPr>
            <a:spLocks noGrp="1"/>
          </p:cNvSpPr>
          <p:nvPr>
            <p:ph type="pic" idx="3"/>
          </p:nvPr>
        </p:nvSpPr>
        <p:spPr>
          <a:xfrm>
            <a:off x="2" y="0"/>
            <a:ext cx="4033420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52118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_Split_02">
  <p:cSld name="1_Content_Split_02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79"/>
          <p:cNvPicPr preferRelativeResize="0"/>
          <p:nvPr/>
        </p:nvPicPr>
        <p:blipFill rotWithShape="1">
          <a:blip r:embed="rId2">
            <a:alphaModFix/>
          </a:blip>
          <a:srcRect l="9262" t="28641" r="10167" b="22666"/>
          <a:stretch/>
        </p:blipFill>
        <p:spPr>
          <a:xfrm>
            <a:off x="4033419" y="3518704"/>
            <a:ext cx="8158581" cy="3339296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79"/>
          <p:cNvSpPr txBox="1">
            <a:spLocks noGrp="1"/>
          </p:cNvSpPr>
          <p:nvPr>
            <p:ph type="body" idx="1"/>
          </p:nvPr>
        </p:nvSpPr>
        <p:spPr>
          <a:xfrm>
            <a:off x="4797009" y="3949922"/>
            <a:ext cx="6482164" cy="247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79"/>
          <p:cNvSpPr/>
          <p:nvPr/>
        </p:nvSpPr>
        <p:spPr>
          <a:xfrm>
            <a:off x="4033421" y="0"/>
            <a:ext cx="8158580" cy="35187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3" name="Google Shape;333;p79"/>
          <p:cNvSpPr txBox="1">
            <a:spLocks noGrp="1"/>
          </p:cNvSpPr>
          <p:nvPr>
            <p:ph type="body" idx="2"/>
          </p:nvPr>
        </p:nvSpPr>
        <p:spPr>
          <a:xfrm>
            <a:off x="4797009" y="525805"/>
            <a:ext cx="6482164" cy="247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" name="Google Shape;334;p79"/>
          <p:cNvSpPr>
            <a:spLocks noGrp="1"/>
          </p:cNvSpPr>
          <p:nvPr>
            <p:ph type="pic" idx="3"/>
          </p:nvPr>
        </p:nvSpPr>
        <p:spPr>
          <a:xfrm>
            <a:off x="2" y="0"/>
            <a:ext cx="4033420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80740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_Split_02">
  <p:cSld name="2_Content_Split_02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80"/>
          <p:cNvPicPr preferRelativeResize="0"/>
          <p:nvPr/>
        </p:nvPicPr>
        <p:blipFill rotWithShape="1">
          <a:blip r:embed="rId2">
            <a:alphaModFix/>
          </a:blip>
          <a:srcRect l="9262" t="28641" r="10167" b="22666"/>
          <a:stretch/>
        </p:blipFill>
        <p:spPr>
          <a:xfrm>
            <a:off x="4033419" y="3518704"/>
            <a:ext cx="8158581" cy="333929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80"/>
          <p:cNvSpPr txBox="1">
            <a:spLocks noGrp="1"/>
          </p:cNvSpPr>
          <p:nvPr>
            <p:ph type="body" idx="1"/>
          </p:nvPr>
        </p:nvSpPr>
        <p:spPr>
          <a:xfrm>
            <a:off x="4797009" y="3949922"/>
            <a:ext cx="6482164" cy="247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80"/>
          <p:cNvSpPr/>
          <p:nvPr/>
        </p:nvSpPr>
        <p:spPr>
          <a:xfrm>
            <a:off x="4033421" y="0"/>
            <a:ext cx="8158580" cy="35187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9" name="Google Shape;339;p80"/>
          <p:cNvSpPr txBox="1">
            <a:spLocks noGrp="1"/>
          </p:cNvSpPr>
          <p:nvPr>
            <p:ph type="body" idx="2"/>
          </p:nvPr>
        </p:nvSpPr>
        <p:spPr>
          <a:xfrm>
            <a:off x="4797009" y="525805"/>
            <a:ext cx="6482164" cy="2476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50"/>
              <a:buChar char="•"/>
              <a:defRPr>
                <a:solidFill>
                  <a:schemeClr val="lt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0" name="Google Shape;340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841"/>
            <a:ext cx="4129548" cy="6857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8092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ocks_01">
  <p:cSld name="Content_Blocks_01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1"/>
          <p:cNvSpPr/>
          <p:nvPr/>
        </p:nvSpPr>
        <p:spPr>
          <a:xfrm>
            <a:off x="763590" y="824698"/>
            <a:ext cx="3380148" cy="5208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3" name="Google Shape;343;p81"/>
          <p:cNvSpPr txBox="1">
            <a:spLocks noGrp="1"/>
          </p:cNvSpPr>
          <p:nvPr>
            <p:ph type="body" idx="1"/>
          </p:nvPr>
        </p:nvSpPr>
        <p:spPr>
          <a:xfrm>
            <a:off x="1099596" y="1255008"/>
            <a:ext cx="2708475" cy="441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81"/>
          <p:cNvSpPr/>
          <p:nvPr/>
        </p:nvSpPr>
        <p:spPr>
          <a:xfrm>
            <a:off x="4405927" y="824698"/>
            <a:ext cx="3380148" cy="520860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5" name="Google Shape;345;p81"/>
          <p:cNvSpPr/>
          <p:nvPr/>
        </p:nvSpPr>
        <p:spPr>
          <a:xfrm>
            <a:off x="8048263" y="824698"/>
            <a:ext cx="3380148" cy="52086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6" name="Google Shape;346;p81"/>
          <p:cNvSpPr txBox="1">
            <a:spLocks noGrp="1"/>
          </p:cNvSpPr>
          <p:nvPr>
            <p:ph type="body" idx="2"/>
          </p:nvPr>
        </p:nvSpPr>
        <p:spPr>
          <a:xfrm>
            <a:off x="4741763" y="1255008"/>
            <a:ext cx="2708475" cy="441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2000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81"/>
          <p:cNvSpPr txBox="1">
            <a:spLocks noGrp="1"/>
          </p:cNvSpPr>
          <p:nvPr>
            <p:ph type="body" idx="3"/>
          </p:nvPr>
        </p:nvSpPr>
        <p:spPr>
          <a:xfrm>
            <a:off x="8384100" y="1255008"/>
            <a:ext cx="2708475" cy="441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2000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8471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_Blocks_01">
  <p:cSld name="1_Content_Blocks_0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2"/>
          <p:cNvSpPr/>
          <p:nvPr/>
        </p:nvSpPr>
        <p:spPr>
          <a:xfrm>
            <a:off x="763590" y="824698"/>
            <a:ext cx="3380148" cy="52086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0" name="Google Shape;350;p82"/>
          <p:cNvSpPr txBox="1">
            <a:spLocks noGrp="1"/>
          </p:cNvSpPr>
          <p:nvPr>
            <p:ph type="body" idx="1"/>
          </p:nvPr>
        </p:nvSpPr>
        <p:spPr>
          <a:xfrm>
            <a:off x="1099596" y="1255008"/>
            <a:ext cx="2708475" cy="441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2000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82"/>
          <p:cNvSpPr/>
          <p:nvPr/>
        </p:nvSpPr>
        <p:spPr>
          <a:xfrm>
            <a:off x="4405927" y="824698"/>
            <a:ext cx="3380148" cy="52086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2" name="Google Shape;352;p82"/>
          <p:cNvSpPr/>
          <p:nvPr/>
        </p:nvSpPr>
        <p:spPr>
          <a:xfrm>
            <a:off x="8048263" y="824698"/>
            <a:ext cx="3380148" cy="52086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3" name="Google Shape;353;p82"/>
          <p:cNvSpPr txBox="1">
            <a:spLocks noGrp="1"/>
          </p:cNvSpPr>
          <p:nvPr>
            <p:ph type="body" idx="2"/>
          </p:nvPr>
        </p:nvSpPr>
        <p:spPr>
          <a:xfrm>
            <a:off x="4741763" y="1255008"/>
            <a:ext cx="2708475" cy="441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2000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82"/>
          <p:cNvSpPr txBox="1">
            <a:spLocks noGrp="1"/>
          </p:cNvSpPr>
          <p:nvPr>
            <p:ph type="body" idx="3"/>
          </p:nvPr>
        </p:nvSpPr>
        <p:spPr>
          <a:xfrm>
            <a:off x="8384100" y="1255008"/>
            <a:ext cx="2708475" cy="441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2000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09909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ocks_02">
  <p:cSld name="1_Content_Blocks_02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3"/>
          <p:cNvSpPr/>
          <p:nvPr/>
        </p:nvSpPr>
        <p:spPr>
          <a:xfrm>
            <a:off x="763590" y="3093235"/>
            <a:ext cx="3380148" cy="294006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7" name="Google Shape;357;p83"/>
          <p:cNvSpPr txBox="1">
            <a:spLocks noGrp="1"/>
          </p:cNvSpPr>
          <p:nvPr>
            <p:ph type="body" idx="1"/>
          </p:nvPr>
        </p:nvSpPr>
        <p:spPr>
          <a:xfrm>
            <a:off x="1099596" y="3315303"/>
            <a:ext cx="2708475" cy="2356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8" name="Google Shape;358;p83"/>
          <p:cNvSpPr/>
          <p:nvPr/>
        </p:nvSpPr>
        <p:spPr>
          <a:xfrm>
            <a:off x="4405927" y="3093235"/>
            <a:ext cx="3380148" cy="294006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9" name="Google Shape;359;p83"/>
          <p:cNvSpPr/>
          <p:nvPr/>
        </p:nvSpPr>
        <p:spPr>
          <a:xfrm>
            <a:off x="8048263" y="3093235"/>
            <a:ext cx="3380148" cy="29400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0" name="Google Shape;360;p83"/>
          <p:cNvSpPr txBox="1">
            <a:spLocks noGrp="1"/>
          </p:cNvSpPr>
          <p:nvPr>
            <p:ph type="body" idx="2"/>
          </p:nvPr>
        </p:nvSpPr>
        <p:spPr>
          <a:xfrm>
            <a:off x="4741763" y="3315303"/>
            <a:ext cx="2708475" cy="2356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2000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83"/>
          <p:cNvSpPr txBox="1">
            <a:spLocks noGrp="1"/>
          </p:cNvSpPr>
          <p:nvPr>
            <p:ph type="body" idx="3"/>
          </p:nvPr>
        </p:nvSpPr>
        <p:spPr>
          <a:xfrm>
            <a:off x="8384100" y="3315303"/>
            <a:ext cx="2708475" cy="2356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2000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83"/>
          <p:cNvSpPr>
            <a:spLocks noGrp="1"/>
          </p:cNvSpPr>
          <p:nvPr>
            <p:ph type="pic" idx="4"/>
          </p:nvPr>
        </p:nvSpPr>
        <p:spPr>
          <a:xfrm>
            <a:off x="763589" y="809625"/>
            <a:ext cx="3368675" cy="2268539"/>
          </a:xfrm>
          <a:prstGeom prst="rect">
            <a:avLst/>
          </a:prstGeom>
          <a:noFill/>
          <a:ln>
            <a:noFill/>
          </a:ln>
        </p:spPr>
      </p:sp>
      <p:sp>
        <p:nvSpPr>
          <p:cNvPr id="363" name="Google Shape;363;p83"/>
          <p:cNvSpPr>
            <a:spLocks noGrp="1"/>
          </p:cNvSpPr>
          <p:nvPr>
            <p:ph type="pic" idx="5"/>
          </p:nvPr>
        </p:nvSpPr>
        <p:spPr>
          <a:xfrm>
            <a:off x="4394453" y="809625"/>
            <a:ext cx="3368675" cy="2268539"/>
          </a:xfrm>
          <a:prstGeom prst="rect">
            <a:avLst/>
          </a:prstGeom>
          <a:noFill/>
          <a:ln>
            <a:noFill/>
          </a:ln>
        </p:spPr>
      </p:sp>
      <p:sp>
        <p:nvSpPr>
          <p:cNvPr id="364" name="Google Shape;364;p83"/>
          <p:cNvSpPr>
            <a:spLocks noGrp="1"/>
          </p:cNvSpPr>
          <p:nvPr>
            <p:ph type="pic" idx="6"/>
          </p:nvPr>
        </p:nvSpPr>
        <p:spPr>
          <a:xfrm>
            <a:off x="8059740" y="824696"/>
            <a:ext cx="3368675" cy="226853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48378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ocks_01">
  <p:cSld name="2_Content_Blocks_01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84"/>
          <p:cNvSpPr/>
          <p:nvPr/>
        </p:nvSpPr>
        <p:spPr>
          <a:xfrm>
            <a:off x="763590" y="824698"/>
            <a:ext cx="3380148" cy="52086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7" name="Google Shape;367;p84"/>
          <p:cNvSpPr txBox="1">
            <a:spLocks noGrp="1"/>
          </p:cNvSpPr>
          <p:nvPr>
            <p:ph type="body" idx="1"/>
          </p:nvPr>
        </p:nvSpPr>
        <p:spPr>
          <a:xfrm>
            <a:off x="1099596" y="1255008"/>
            <a:ext cx="2708475" cy="441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84"/>
          <p:cNvSpPr/>
          <p:nvPr/>
        </p:nvSpPr>
        <p:spPr>
          <a:xfrm>
            <a:off x="4405927" y="824698"/>
            <a:ext cx="3380148" cy="520860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9" name="Google Shape;369;p84"/>
          <p:cNvSpPr/>
          <p:nvPr/>
        </p:nvSpPr>
        <p:spPr>
          <a:xfrm>
            <a:off x="8048263" y="824698"/>
            <a:ext cx="3380148" cy="52086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0" name="Google Shape;370;p84"/>
          <p:cNvSpPr txBox="1">
            <a:spLocks noGrp="1"/>
          </p:cNvSpPr>
          <p:nvPr>
            <p:ph type="body" idx="2"/>
          </p:nvPr>
        </p:nvSpPr>
        <p:spPr>
          <a:xfrm>
            <a:off x="4741763" y="1255008"/>
            <a:ext cx="2708475" cy="441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2000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p84"/>
          <p:cNvSpPr txBox="1">
            <a:spLocks noGrp="1"/>
          </p:cNvSpPr>
          <p:nvPr>
            <p:ph type="body" idx="3"/>
          </p:nvPr>
        </p:nvSpPr>
        <p:spPr>
          <a:xfrm>
            <a:off x="8384100" y="1255008"/>
            <a:ext cx="2708475" cy="441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2000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19129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ank_Left">
  <p:cSld name="Content_Blank_Left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85"/>
          <p:cNvSpPr txBox="1">
            <a:spLocks noGrp="1"/>
          </p:cNvSpPr>
          <p:nvPr>
            <p:ph type="body" idx="1"/>
          </p:nvPr>
        </p:nvSpPr>
        <p:spPr>
          <a:xfrm>
            <a:off x="763589" y="1296366"/>
            <a:ext cx="4919583" cy="4265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85"/>
          <p:cNvSpPr>
            <a:spLocks noGrp="1"/>
          </p:cNvSpPr>
          <p:nvPr>
            <p:ph type="pic" idx="2"/>
          </p:nvPr>
        </p:nvSpPr>
        <p:spPr>
          <a:xfrm>
            <a:off x="6096001" y="1296365"/>
            <a:ext cx="5332412" cy="426527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929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ntro and Content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D38695-36A8-4968-B959-07F00DC29D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68301" y="1557338"/>
            <a:ext cx="723632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BE50-3844-4DFE-92B9-C1143787477A}" type="datetime1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59C676-C6DD-4AC1-9D6B-8410CAEB4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5" y="1557338"/>
            <a:ext cx="3421063" cy="4319587"/>
          </a:xfr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21270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Blank_Right">
  <p:cSld name="Content_Blank_Right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86"/>
          <p:cNvSpPr txBox="1">
            <a:spLocks noGrp="1"/>
          </p:cNvSpPr>
          <p:nvPr>
            <p:ph type="body" idx="1"/>
          </p:nvPr>
        </p:nvSpPr>
        <p:spPr>
          <a:xfrm>
            <a:off x="6396942" y="1296366"/>
            <a:ext cx="4919583" cy="4265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82588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828754" lvl="2" indent="-4317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solidFill>
                  <a:schemeClr val="dk1"/>
                </a:solidFill>
              </a:defRPr>
            </a:lvl3pPr>
            <a:lvl4pPr marL="2438339" lvl="3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4pPr>
            <a:lvl5pPr marL="3047924" lvl="4" indent="-41909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solidFill>
                  <a:schemeClr val="dk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86"/>
          <p:cNvSpPr>
            <a:spLocks noGrp="1"/>
          </p:cNvSpPr>
          <p:nvPr>
            <p:ph type="pic" idx="2"/>
          </p:nvPr>
        </p:nvSpPr>
        <p:spPr>
          <a:xfrm>
            <a:off x="756213" y="1296365"/>
            <a:ext cx="5332412" cy="426527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97547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pact_Text_01">
  <p:cSld name="Impact_Text_01">
    <p:bg>
      <p:bgPr>
        <a:solidFill>
          <a:schemeClr val="accen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87"/>
          <p:cNvSpPr txBox="1">
            <a:spLocks noGrp="1"/>
          </p:cNvSpPr>
          <p:nvPr>
            <p:ph type="body" idx="1"/>
          </p:nvPr>
        </p:nvSpPr>
        <p:spPr>
          <a:xfrm>
            <a:off x="890589" y="868363"/>
            <a:ext cx="10302875" cy="5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0657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pact_Text_01">
  <p:cSld name="1_Impact_Text_01">
    <p:bg>
      <p:bgPr>
        <a:solidFill>
          <a:schemeClr val="accent5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88"/>
          <p:cNvSpPr txBox="1">
            <a:spLocks noGrp="1"/>
          </p:cNvSpPr>
          <p:nvPr>
            <p:ph type="body" idx="1"/>
          </p:nvPr>
        </p:nvSpPr>
        <p:spPr>
          <a:xfrm>
            <a:off x="890589" y="868363"/>
            <a:ext cx="10302875" cy="5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1812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pact_Text_03">
  <p:cSld name="Impact_Text_03">
    <p:bg>
      <p:bgPr>
        <a:solidFill>
          <a:schemeClr val="accent3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89"/>
          <p:cNvSpPr txBox="1">
            <a:spLocks noGrp="1"/>
          </p:cNvSpPr>
          <p:nvPr>
            <p:ph type="body" idx="1"/>
          </p:nvPr>
        </p:nvSpPr>
        <p:spPr>
          <a:xfrm>
            <a:off x="890589" y="868363"/>
            <a:ext cx="10302875" cy="5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06902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pact_Text_Image_01">
  <p:cSld name="Impact_Text_Image_01">
    <p:bg>
      <p:bgPr>
        <a:solidFill>
          <a:schemeClr val="accent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90"/>
          <p:cNvSpPr txBox="1">
            <a:spLocks noGrp="1"/>
          </p:cNvSpPr>
          <p:nvPr>
            <p:ph type="body" idx="1"/>
          </p:nvPr>
        </p:nvSpPr>
        <p:spPr>
          <a:xfrm>
            <a:off x="797989" y="868363"/>
            <a:ext cx="6007923" cy="5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950"/>
              <a:buNone/>
              <a:defRPr sz="6600" b="1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90"/>
          <p:cNvSpPr>
            <a:spLocks noGrp="1"/>
          </p:cNvSpPr>
          <p:nvPr>
            <p:ph type="pic" idx="2"/>
          </p:nvPr>
        </p:nvSpPr>
        <p:spPr>
          <a:xfrm>
            <a:off x="7304088" y="0"/>
            <a:ext cx="4887912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10773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pact_Text_Image_01">
  <p:cSld name="1_Impact_Text_Image_01">
    <p:bg>
      <p:bgPr>
        <a:solidFill>
          <a:schemeClr val="lt2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91"/>
          <p:cNvSpPr txBox="1">
            <a:spLocks noGrp="1"/>
          </p:cNvSpPr>
          <p:nvPr>
            <p:ph type="body" idx="1"/>
          </p:nvPr>
        </p:nvSpPr>
        <p:spPr>
          <a:xfrm>
            <a:off x="797989" y="868363"/>
            <a:ext cx="6007923" cy="5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950"/>
              <a:buNone/>
              <a:defRPr sz="6600" b="1"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9" name="Google Shape;389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04088" y="0"/>
            <a:ext cx="48879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4088" y="0"/>
            <a:ext cx="488791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5955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pact_Text_Image_02">
  <p:cSld name="Impact_Text_Image_02">
    <p:bg>
      <p:bgPr>
        <a:solidFill>
          <a:schemeClr val="l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92"/>
          <p:cNvPicPr preferRelativeResize="0"/>
          <p:nvPr/>
        </p:nvPicPr>
        <p:blipFill rotWithShape="1">
          <a:blip r:embed="rId2">
            <a:alphaModFix/>
          </a:blip>
          <a:srcRect r="27925"/>
          <a:stretch/>
        </p:blipFill>
        <p:spPr>
          <a:xfrm>
            <a:off x="0" y="0"/>
            <a:ext cx="73040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92"/>
          <p:cNvSpPr txBox="1">
            <a:spLocks noGrp="1"/>
          </p:cNvSpPr>
          <p:nvPr>
            <p:ph type="body" idx="1"/>
          </p:nvPr>
        </p:nvSpPr>
        <p:spPr>
          <a:xfrm>
            <a:off x="797989" y="868363"/>
            <a:ext cx="6007923" cy="5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950"/>
              <a:buNone/>
              <a:defRPr sz="6600" b="1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92"/>
          <p:cNvSpPr>
            <a:spLocks noGrp="1"/>
          </p:cNvSpPr>
          <p:nvPr>
            <p:ph type="pic" idx="2"/>
          </p:nvPr>
        </p:nvSpPr>
        <p:spPr>
          <a:xfrm>
            <a:off x="7304088" y="0"/>
            <a:ext cx="4887912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76465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pact_Text_Image_03">
  <p:cSld name="Impact_Text_Image_03"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93"/>
          <p:cNvPicPr preferRelativeResize="0"/>
          <p:nvPr/>
        </p:nvPicPr>
        <p:blipFill rotWithShape="1">
          <a:blip r:embed="rId2">
            <a:alphaModFix/>
          </a:blip>
          <a:srcRect r="27832"/>
          <a:stretch/>
        </p:blipFill>
        <p:spPr>
          <a:xfrm>
            <a:off x="1" y="0"/>
            <a:ext cx="73040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93"/>
          <p:cNvSpPr txBox="1">
            <a:spLocks noGrp="1"/>
          </p:cNvSpPr>
          <p:nvPr>
            <p:ph type="body" idx="1"/>
          </p:nvPr>
        </p:nvSpPr>
        <p:spPr>
          <a:xfrm>
            <a:off x="797989" y="868363"/>
            <a:ext cx="6007923" cy="5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950"/>
              <a:buNone/>
              <a:defRPr sz="6600" b="1">
                <a:solidFill>
                  <a:schemeClr val="dk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8" name="Google Shape;398;p93"/>
          <p:cNvSpPr>
            <a:spLocks noGrp="1"/>
          </p:cNvSpPr>
          <p:nvPr>
            <p:ph type="pic" idx="2"/>
          </p:nvPr>
        </p:nvSpPr>
        <p:spPr>
          <a:xfrm>
            <a:off x="7304088" y="0"/>
            <a:ext cx="4887912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40567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pact_Text_Image_02">
  <p:cSld name="1_Impact_Text_Image_02">
    <p:bg>
      <p:bgPr>
        <a:solidFill>
          <a:schemeClr val="lt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94"/>
          <p:cNvPicPr preferRelativeResize="0"/>
          <p:nvPr/>
        </p:nvPicPr>
        <p:blipFill rotWithShape="1">
          <a:blip r:embed="rId2">
            <a:alphaModFix/>
          </a:blip>
          <a:srcRect r="27925"/>
          <a:stretch/>
        </p:blipFill>
        <p:spPr>
          <a:xfrm>
            <a:off x="0" y="0"/>
            <a:ext cx="73040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94"/>
          <p:cNvSpPr txBox="1">
            <a:spLocks noGrp="1"/>
          </p:cNvSpPr>
          <p:nvPr>
            <p:ph type="body" idx="1"/>
          </p:nvPr>
        </p:nvSpPr>
        <p:spPr>
          <a:xfrm>
            <a:off x="797989" y="868363"/>
            <a:ext cx="6007923" cy="523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950"/>
              <a:buNone/>
              <a:defRPr sz="6600" b="1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2" name="Google Shape;402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04088" y="0"/>
            <a:ext cx="488791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2502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cs">
  <p:cSld name="Blank mcs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513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824">
          <p15:clr>
            <a:srgbClr val="FBAE40"/>
          </p15:clr>
        </p15:guide>
        <p15:guide id="4" pos="2490">
          <p15:clr>
            <a:srgbClr val="FBAE40"/>
          </p15:clr>
        </p15:guide>
        <p15:guide id="5" pos="2932">
          <p15:clr>
            <a:srgbClr val="FBAE40"/>
          </p15:clr>
        </p15:guide>
        <p15:guide id="6" pos="2384">
          <p15:clr>
            <a:srgbClr val="FBAE40"/>
          </p15:clr>
        </p15:guide>
        <p15:guide id="7" pos="2056">
          <p15:clr>
            <a:srgbClr val="FBAE40"/>
          </p15:clr>
        </p15:guide>
        <p15:guide id="8" pos="1946">
          <p15:clr>
            <a:srgbClr val="FBAE40"/>
          </p15:clr>
        </p15:guide>
        <p15:guide id="9" pos="1616">
          <p15:clr>
            <a:srgbClr val="FBAE40"/>
          </p15:clr>
        </p15:guide>
        <p15:guide id="10" pos="1506">
          <p15:clr>
            <a:srgbClr val="FBAE40"/>
          </p15:clr>
        </p15:guide>
        <p15:guide id="11" pos="1180">
          <p15:clr>
            <a:srgbClr val="FBAE40"/>
          </p15:clr>
        </p15:guide>
        <p15:guide id="12" pos="1072">
          <p15:clr>
            <a:srgbClr val="FBAE40"/>
          </p15:clr>
        </p15:guide>
        <p15:guide id="13" pos="742">
          <p15:clr>
            <a:srgbClr val="FBAE40"/>
          </p15:clr>
        </p15:guide>
        <p15:guide id="14" pos="634">
          <p15:clr>
            <a:srgbClr val="FBAE40"/>
          </p15:clr>
        </p15:guide>
        <p15:guide id="15" pos="302">
          <p15:clr>
            <a:srgbClr val="FBAE40"/>
          </p15:clr>
        </p15:guide>
        <p15:guide id="16" pos="266">
          <p15:clr>
            <a:srgbClr val="FBAE40"/>
          </p15:clr>
        </p15:guide>
        <p15:guide id="17" pos="3264">
          <p15:clr>
            <a:srgbClr val="FBAE40"/>
          </p15:clr>
        </p15:guide>
        <p15:guide id="18" pos="3372">
          <p15:clr>
            <a:srgbClr val="FBAE40"/>
          </p15:clr>
        </p15:guide>
        <p15:guide id="19" pos="3704">
          <p15:clr>
            <a:srgbClr val="FBAE40"/>
          </p15:clr>
        </p15:guide>
        <p15:guide id="20" pos="3812">
          <p15:clr>
            <a:srgbClr val="FBAE40"/>
          </p15:clr>
        </p15:guide>
        <p15:guide id="21" pos="4144">
          <p15:clr>
            <a:srgbClr val="FBAE40"/>
          </p15:clr>
        </p15:guide>
        <p15:guide id="22" pos="4254">
          <p15:clr>
            <a:srgbClr val="FBAE40"/>
          </p15:clr>
        </p15:guide>
        <p15:guide id="23" pos="4584">
          <p15:clr>
            <a:srgbClr val="FBAE40"/>
          </p15:clr>
        </p15:guide>
        <p15:guide id="24" pos="4694">
          <p15:clr>
            <a:srgbClr val="FBAE40"/>
          </p15:clr>
        </p15:guide>
        <p15:guide id="25" pos="5024">
          <p15:clr>
            <a:srgbClr val="FBAE40"/>
          </p15:clr>
        </p15:guide>
        <p15:guide id="26" pos="5134">
          <p15:clr>
            <a:srgbClr val="FBAE40"/>
          </p15:clr>
        </p15:guide>
        <p15:guide id="27" pos="5466">
          <p15:clr>
            <a:srgbClr val="FBAE40"/>
          </p15:clr>
        </p15:guide>
        <p15:guide id="28" pos="5500">
          <p15:clr>
            <a:srgbClr val="FBAE40"/>
          </p15:clr>
        </p15:guide>
        <p15:guide id="29" orient="horz" pos="264">
          <p15:clr>
            <a:srgbClr val="FBAE40"/>
          </p15:clr>
        </p15:guide>
        <p15:guide id="30" orient="horz" pos="297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Large Intro and Conten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3039-9C9C-4A7D-A70D-A200F247611F}" type="datetime1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D38695-36A8-4968-B959-07F00DC29D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68302" y="1557338"/>
            <a:ext cx="3455396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6C4433A3-5F37-4CE3-A13E-2A499E4CCB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83563" y="1557338"/>
            <a:ext cx="34210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7CD3C7ED-AC0D-4408-A36A-029FC1A8CE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5" y="1557338"/>
            <a:ext cx="3421063" cy="4319587"/>
          </a:xfrm>
        </p:spPr>
        <p:txBody>
          <a:bodyPr/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588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images central">
  <p:cSld name="4 images central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96"/>
          <p:cNvSpPr>
            <a:spLocks noGrp="1"/>
          </p:cNvSpPr>
          <p:nvPr>
            <p:ph type="pic" idx="2"/>
          </p:nvPr>
        </p:nvSpPr>
        <p:spPr>
          <a:xfrm>
            <a:off x="3420533" y="0"/>
            <a:ext cx="2675467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06" name="Google Shape;406;p96"/>
          <p:cNvSpPr>
            <a:spLocks noGrp="1"/>
          </p:cNvSpPr>
          <p:nvPr>
            <p:ph type="pic" idx="3"/>
          </p:nvPr>
        </p:nvSpPr>
        <p:spPr>
          <a:xfrm>
            <a:off x="6096001" y="0"/>
            <a:ext cx="2675467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07" name="Google Shape;407;p96"/>
          <p:cNvSpPr>
            <a:spLocks noGrp="1"/>
          </p:cNvSpPr>
          <p:nvPr>
            <p:ph type="pic" idx="4"/>
          </p:nvPr>
        </p:nvSpPr>
        <p:spPr>
          <a:xfrm>
            <a:off x="3420533" y="3429000"/>
            <a:ext cx="2675467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08" name="Google Shape;408;p96"/>
          <p:cNvSpPr>
            <a:spLocks noGrp="1"/>
          </p:cNvSpPr>
          <p:nvPr>
            <p:ph type="pic" idx="5"/>
          </p:nvPr>
        </p:nvSpPr>
        <p:spPr>
          <a:xfrm>
            <a:off x="6096001" y="3429000"/>
            <a:ext cx="2675467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5142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824">
          <p15:clr>
            <a:srgbClr val="FBAE40"/>
          </p15:clr>
        </p15:guide>
        <p15:guide id="4" pos="2490">
          <p15:clr>
            <a:srgbClr val="FBAE40"/>
          </p15:clr>
        </p15:guide>
        <p15:guide id="5" pos="2932">
          <p15:clr>
            <a:srgbClr val="FBAE40"/>
          </p15:clr>
        </p15:guide>
        <p15:guide id="6" pos="2384">
          <p15:clr>
            <a:srgbClr val="FBAE40"/>
          </p15:clr>
        </p15:guide>
        <p15:guide id="7" pos="2056">
          <p15:clr>
            <a:srgbClr val="FBAE40"/>
          </p15:clr>
        </p15:guide>
        <p15:guide id="8" pos="1946">
          <p15:clr>
            <a:srgbClr val="FBAE40"/>
          </p15:clr>
        </p15:guide>
        <p15:guide id="9" pos="1616">
          <p15:clr>
            <a:srgbClr val="FBAE40"/>
          </p15:clr>
        </p15:guide>
        <p15:guide id="10" pos="1506">
          <p15:clr>
            <a:srgbClr val="FBAE40"/>
          </p15:clr>
        </p15:guide>
        <p15:guide id="11" pos="1180">
          <p15:clr>
            <a:srgbClr val="FBAE40"/>
          </p15:clr>
        </p15:guide>
        <p15:guide id="12" pos="1072">
          <p15:clr>
            <a:srgbClr val="FBAE40"/>
          </p15:clr>
        </p15:guide>
        <p15:guide id="13" pos="742">
          <p15:clr>
            <a:srgbClr val="FBAE40"/>
          </p15:clr>
        </p15:guide>
        <p15:guide id="14" pos="634">
          <p15:clr>
            <a:srgbClr val="FBAE40"/>
          </p15:clr>
        </p15:guide>
        <p15:guide id="15" pos="302">
          <p15:clr>
            <a:srgbClr val="FBAE40"/>
          </p15:clr>
        </p15:guide>
        <p15:guide id="16" pos="266">
          <p15:clr>
            <a:srgbClr val="FBAE40"/>
          </p15:clr>
        </p15:guide>
        <p15:guide id="17" pos="3264">
          <p15:clr>
            <a:srgbClr val="FBAE40"/>
          </p15:clr>
        </p15:guide>
        <p15:guide id="18" pos="3372">
          <p15:clr>
            <a:srgbClr val="FBAE40"/>
          </p15:clr>
        </p15:guide>
        <p15:guide id="19" pos="3704">
          <p15:clr>
            <a:srgbClr val="FBAE40"/>
          </p15:clr>
        </p15:guide>
        <p15:guide id="20" pos="3812">
          <p15:clr>
            <a:srgbClr val="FBAE40"/>
          </p15:clr>
        </p15:guide>
        <p15:guide id="21" pos="4144">
          <p15:clr>
            <a:srgbClr val="FBAE40"/>
          </p15:clr>
        </p15:guide>
        <p15:guide id="22" pos="4254">
          <p15:clr>
            <a:srgbClr val="FBAE40"/>
          </p15:clr>
        </p15:guide>
        <p15:guide id="23" pos="4581">
          <p15:clr>
            <a:srgbClr val="FBAE40"/>
          </p15:clr>
        </p15:guide>
        <p15:guide id="24" pos="4694">
          <p15:clr>
            <a:srgbClr val="FBAE40"/>
          </p15:clr>
        </p15:guide>
        <p15:guide id="25" pos="5024">
          <p15:clr>
            <a:srgbClr val="FBAE40"/>
          </p15:clr>
        </p15:guide>
        <p15:guide id="26" pos="5125">
          <p15:clr>
            <a:srgbClr val="FBAE40"/>
          </p15:clr>
        </p15:guide>
        <p15:guide id="27" pos="5466">
          <p15:clr>
            <a:srgbClr val="FBAE40"/>
          </p15:clr>
        </p15:guide>
        <p15:guide id="28" pos="5500">
          <p15:clr>
            <a:srgbClr val="FBAE40"/>
          </p15:clr>
        </p15:guide>
        <p15:guide id="29" orient="horz" pos="264">
          <p15:clr>
            <a:srgbClr val="FBAE40"/>
          </p15:clr>
        </p15:guide>
        <p15:guide id="30" orient="horz" pos="297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D35F-9C2E-4611-8C20-642D1BAB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DA85D-3373-4C95-BE9B-8FCA1067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D5DD3-6C61-4F57-B9F0-8E751CC4684C}" type="datetime1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9B700-382A-40F8-8E05-D58B66D8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For thriving rivers and communities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2EF58-3D0E-435D-9145-8FB441FB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59C676-C6DD-4AC1-9D6B-8410CAEB4E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5" y="1557338"/>
            <a:ext cx="3421063" cy="4319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D9FB21E-6166-414D-994B-6EC44BBFA1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67213" y="1557338"/>
            <a:ext cx="7237412" cy="43195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32C5C-3B96-4E84-B4D7-A3EFEDFEA36C}"/>
              </a:ext>
            </a:extLst>
          </p:cNvPr>
          <p:cNvSpPr txBox="1"/>
          <p:nvPr userDrawn="1"/>
        </p:nvSpPr>
        <p:spPr>
          <a:xfrm>
            <a:off x="0" y="6925277"/>
            <a:ext cx="8664799" cy="138499"/>
          </a:xfrm>
          <a:prstGeom prst="rect">
            <a:avLst/>
          </a:prstGeom>
          <a:solidFill>
            <a:schemeClr val="tx2"/>
          </a:solidFill>
        </p:spPr>
        <p:txBody>
          <a:bodyPr wrap="none" lIns="72000" tIns="0" rIns="72000" bIns="0" rtlCol="0" anchor="ctr">
            <a:spAutoFit/>
          </a:bodyPr>
          <a:lstStyle/>
          <a:p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insert a photograph: Click on the icon in the </a:t>
            </a:r>
            <a:r>
              <a:rPr lang="en-US" sz="9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circle or Right click the shape &gt; Format Shape &gt; Picture or texture fill &gt; Insert (or File…) &gt; Select the image.</a:t>
            </a:r>
            <a:endParaRPr lang="en-GB" sz="9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57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76.xml"/><Relationship Id="rId47" Type="http://schemas.openxmlformats.org/officeDocument/2006/relationships/theme" Target="../theme/theme3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74.xml"/><Relationship Id="rId45" Type="http://schemas.openxmlformats.org/officeDocument/2006/relationships/slideLayout" Target="../slideLayouts/slideLayout79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78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slideLayout" Target="../slideLayouts/slideLayout77.xml"/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4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1A6ECE-FB75-4E1B-9094-1193D5FC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0" cy="387798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4C24E-2E6C-43B3-B28C-A27EA58F3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557337"/>
            <a:ext cx="11017250" cy="4319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3F93E-E21F-4461-B56B-EBE3C0B9E5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0188" y="6276342"/>
            <a:ext cx="1251792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145C4F30-9A90-4072-A29B-874C4BEB0212}" type="datetime1">
              <a:rPr lang="en-GB" smtClean="0"/>
              <a:t>08/05/2025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75448-B1A5-4F39-ABD0-DA786FDF0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994" y="6276342"/>
            <a:ext cx="7229794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GB"/>
              <a:t>For thriving rivers and communities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1175C-73D4-4213-B339-B4163FCE3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9600" y="6276342"/>
            <a:ext cx="1225025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E79CE0EE-354A-4945-88EC-103F092AB7D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FC2FF246-E812-4065-B563-AD5A3366895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320" y="0"/>
            <a:ext cx="12192000" cy="685800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6A2FCC-E643-4BE1-A8BF-41478C5A1ED2}"/>
              </a:ext>
            </a:extLst>
          </p:cNvPr>
          <p:cNvCxnSpPr>
            <a:cxnSpLocks/>
          </p:cNvCxnSpPr>
          <p:nvPr userDrawn="1"/>
        </p:nvCxnSpPr>
        <p:spPr>
          <a:xfrm>
            <a:off x="587375" y="6228000"/>
            <a:ext cx="1101725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7B52B28-8B37-488F-AD99-01B776EF8394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05" y="529529"/>
            <a:ext cx="1402219" cy="66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7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52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8" r:id="rId12"/>
    <p:sldLayoutId id="2147483667" r:id="rId13"/>
    <p:sldLayoutId id="2147483669" r:id="rId14"/>
    <p:sldLayoutId id="2147483654" r:id="rId15"/>
    <p:sldLayoutId id="2147483655" r:id="rId16"/>
    <p:sldLayoutId id="2147483670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spc="-90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000" kern="1400" spc="-50" baseline="0">
          <a:solidFill>
            <a:schemeClr val="tx2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lang="en-US" sz="2000" kern="1400" spc="-50" baseline="0" dirty="0" smtClean="0">
          <a:solidFill>
            <a:schemeClr val="tx2"/>
          </a:solidFill>
          <a:latin typeface="+mn-lt"/>
          <a:ea typeface="+mn-ea"/>
          <a:cs typeface="+mn-cs"/>
        </a:defRPr>
      </a:lvl2pPr>
      <a:lvl3pPr marL="536575" indent="-269875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1800" kern="1400" spc="-50" baseline="0">
          <a:solidFill>
            <a:schemeClr val="tx2"/>
          </a:solidFill>
          <a:latin typeface="+mn-lt"/>
          <a:ea typeface="+mn-ea"/>
          <a:cs typeface="+mn-cs"/>
        </a:defRPr>
      </a:lvl3pPr>
      <a:lvl4pPr marL="808038" indent="-271463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1600" kern="1400" spc="-50" baseline="0">
          <a:solidFill>
            <a:schemeClr val="tx2"/>
          </a:solidFill>
          <a:latin typeface="+mn-lt"/>
          <a:ea typeface="+mn-ea"/>
          <a:cs typeface="+mn-cs"/>
        </a:defRPr>
      </a:lvl4pPr>
      <a:lvl5pPr marL="1077913" indent="-269875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1400" kern="1400" spc="-5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70" userDrawn="1">
          <p15:clr>
            <a:srgbClr val="F26B43"/>
          </p15:clr>
        </p15:guide>
        <p15:guide id="3" pos="731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731" userDrawn="1">
          <p15:clr>
            <a:srgbClr val="F26B43"/>
          </p15:clr>
        </p15:guide>
        <p15:guide id="8" orient="horz" pos="3702" userDrawn="1">
          <p15:clr>
            <a:srgbClr val="F26B43"/>
          </p15:clr>
        </p15:guide>
        <p15:guide id="9" pos="1935" userDrawn="1">
          <p15:clr>
            <a:srgbClr val="F26B43"/>
          </p15:clr>
        </p15:guide>
        <p15:guide id="10" pos="2162" userDrawn="1">
          <p15:clr>
            <a:srgbClr val="F26B43"/>
          </p15:clr>
        </p15:guide>
        <p15:guide id="11" pos="5745" userDrawn="1">
          <p15:clr>
            <a:srgbClr val="F26B43"/>
          </p15:clr>
        </p15:guide>
        <p15:guide id="12" pos="3727" userDrawn="1">
          <p15:clr>
            <a:srgbClr val="F26B43"/>
          </p15:clr>
        </p15:guide>
        <p15:guide id="13" pos="3953" userDrawn="1">
          <p15:clr>
            <a:srgbClr val="F26B43"/>
          </p15:clr>
        </p15:guide>
        <p15:guide id="14" pos="5518" userDrawn="1">
          <p15:clr>
            <a:srgbClr val="F26B43"/>
          </p15:clr>
        </p15:guide>
        <p15:guide id="15" pos="5155" userDrawn="1">
          <p15:clr>
            <a:srgbClr val="F26B43"/>
          </p15:clr>
        </p15:guide>
        <p15:guide id="16" pos="4929" userDrawn="1">
          <p15:clr>
            <a:srgbClr val="F26B43"/>
          </p15:clr>
        </p15:guide>
        <p15:guide id="17" pos="2525" userDrawn="1">
          <p15:clr>
            <a:srgbClr val="F26B43"/>
          </p15:clr>
        </p15:guide>
        <p15:guide id="18" pos="2751" userDrawn="1">
          <p15:clr>
            <a:srgbClr val="F26B43"/>
          </p15:clr>
        </p15:guide>
        <p15:guide id="19" orient="horz" pos="98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1A6ECE-FB75-4E1B-9094-1193D5FC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6" y="850897"/>
            <a:ext cx="8172451" cy="387798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4C24E-2E6C-43B3-B28C-A27EA58F3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557337"/>
            <a:ext cx="11017251" cy="4319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3F93E-E21F-4461-B56B-EBE3C0B9E5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0188" y="6297502"/>
            <a:ext cx="1251792" cy="12695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fld id="{145C4F30-9A90-4072-A29B-874C4BEB0212}" type="datetime1">
              <a:rPr lang="en-GB" smtClean="0"/>
              <a:t>08/05/2025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75448-B1A5-4F39-ABD0-DA786FDF0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4993" y="6297502"/>
            <a:ext cx="7229795" cy="12695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r>
              <a:rPr lang="en-GB"/>
              <a:t>For thriving rivers and communities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1175C-73D4-4213-B339-B4163FCE3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9601" y="6297502"/>
            <a:ext cx="1225025" cy="12695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fld id="{E79CE0EE-354A-4945-88EC-103F092AB7D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hidden="1">
            <a:extLst>
              <a:ext uri="{FF2B5EF4-FFF2-40B4-BE49-F238E27FC236}">
                <a16:creationId xmlns:a16="http://schemas.microsoft.com/office/drawing/2014/main" id="{FC2FF246-E812-4065-B563-AD5A3366895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6320" y="0"/>
            <a:ext cx="12192000" cy="685800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26A2FCC-E643-4BE1-A8BF-41478C5A1ED2}"/>
              </a:ext>
            </a:extLst>
          </p:cNvPr>
          <p:cNvCxnSpPr>
            <a:cxnSpLocks/>
          </p:cNvCxnSpPr>
          <p:nvPr userDrawn="1"/>
        </p:nvCxnSpPr>
        <p:spPr>
          <a:xfrm>
            <a:off x="587375" y="6228000"/>
            <a:ext cx="1101725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7B52B28-8B37-488F-AD99-01B776EF839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405" y="529531"/>
            <a:ext cx="1402219" cy="66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100" kern="1200" spc="-68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None/>
        <a:defRPr sz="1500" kern="1400" spc="-38" baseline="0">
          <a:solidFill>
            <a:schemeClr val="tx2"/>
          </a:solidFill>
          <a:latin typeface="+mn-lt"/>
          <a:ea typeface="+mn-ea"/>
          <a:cs typeface="+mn-cs"/>
        </a:defRPr>
      </a:lvl1pPr>
      <a:lvl2pPr marL="200025" indent="-200025" algn="l" defTabSz="685800" rtl="0" eaLnBrk="1" latinLnBrk="0" hangingPunct="1">
        <a:lnSpc>
          <a:spcPct val="90000"/>
        </a:lnSpc>
        <a:spcBef>
          <a:spcPts val="750"/>
        </a:spcBef>
        <a:buClr>
          <a:schemeClr val="bg2"/>
        </a:buClr>
        <a:buFont typeface="Arial" panose="020B0604020202020204" pitchFamily="34" charset="0"/>
        <a:buChar char="•"/>
        <a:defRPr lang="en-US" sz="1500" kern="1400" spc="-38" baseline="0" dirty="0" smtClean="0">
          <a:solidFill>
            <a:schemeClr val="tx2"/>
          </a:solidFill>
          <a:latin typeface="+mn-lt"/>
          <a:ea typeface="+mn-ea"/>
          <a:cs typeface="+mn-cs"/>
        </a:defRPr>
      </a:lvl2pPr>
      <a:lvl3pPr marL="402431" indent="-202406" algn="l" defTabSz="685800" rtl="0" eaLnBrk="1" latinLnBrk="0" hangingPunct="1">
        <a:lnSpc>
          <a:spcPct val="90000"/>
        </a:lnSpc>
        <a:spcBef>
          <a:spcPts val="750"/>
        </a:spcBef>
        <a:buClr>
          <a:schemeClr val="bg2"/>
        </a:buClr>
        <a:buFont typeface="Arial" panose="020B0604020202020204" pitchFamily="34" charset="0"/>
        <a:buChar char="•"/>
        <a:defRPr sz="1350" kern="1400" spc="-38" baseline="0">
          <a:solidFill>
            <a:schemeClr val="tx2"/>
          </a:solidFill>
          <a:latin typeface="+mn-lt"/>
          <a:ea typeface="+mn-ea"/>
          <a:cs typeface="+mn-cs"/>
        </a:defRPr>
      </a:lvl3pPr>
      <a:lvl4pPr marL="606029" indent="-203597" algn="l" defTabSz="685800" rtl="0" eaLnBrk="1" latinLnBrk="0" hangingPunct="1">
        <a:lnSpc>
          <a:spcPct val="90000"/>
        </a:lnSpc>
        <a:spcBef>
          <a:spcPts val="750"/>
        </a:spcBef>
        <a:buClr>
          <a:schemeClr val="bg2"/>
        </a:buClr>
        <a:buFont typeface="Arial" panose="020B0604020202020204" pitchFamily="34" charset="0"/>
        <a:buChar char="•"/>
        <a:defRPr sz="1200" kern="1400" spc="-38" baseline="0">
          <a:solidFill>
            <a:schemeClr val="tx2"/>
          </a:solidFill>
          <a:latin typeface="+mn-lt"/>
          <a:ea typeface="+mn-ea"/>
          <a:cs typeface="+mn-cs"/>
        </a:defRPr>
      </a:lvl4pPr>
      <a:lvl5pPr marL="808435" indent="-202406" algn="l" defTabSz="685800" rtl="0" eaLnBrk="1" latinLnBrk="0" hangingPunct="1">
        <a:lnSpc>
          <a:spcPct val="90000"/>
        </a:lnSpc>
        <a:spcBef>
          <a:spcPts val="750"/>
        </a:spcBef>
        <a:buClr>
          <a:schemeClr val="bg2"/>
        </a:buClr>
        <a:buFont typeface="Arial" panose="020B0604020202020204" pitchFamily="34" charset="0"/>
        <a:buChar char="•"/>
        <a:defRPr sz="1050" kern="1400" spc="-38" baseline="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71">
          <p15:clr>
            <a:srgbClr val="F26B43"/>
          </p15:clr>
        </p15:guide>
        <p15:guide id="3" pos="7311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346">
          <p15:clr>
            <a:srgbClr val="F26B43"/>
          </p15:clr>
        </p15:guide>
        <p15:guide id="6" orient="horz" pos="3974">
          <p15:clr>
            <a:srgbClr val="F26B43"/>
          </p15:clr>
        </p15:guide>
        <p15:guide id="7" orient="horz" pos="731">
          <p15:clr>
            <a:srgbClr val="F26B43"/>
          </p15:clr>
        </p15:guide>
        <p15:guide id="8" orient="horz" pos="3702">
          <p15:clr>
            <a:srgbClr val="F26B43"/>
          </p15:clr>
        </p15:guide>
        <p15:guide id="9" pos="1935">
          <p15:clr>
            <a:srgbClr val="F26B43"/>
          </p15:clr>
        </p15:guide>
        <p15:guide id="10" pos="2163">
          <p15:clr>
            <a:srgbClr val="F26B43"/>
          </p15:clr>
        </p15:guide>
        <p15:guide id="11" pos="5745">
          <p15:clr>
            <a:srgbClr val="F26B43"/>
          </p15:clr>
        </p15:guide>
        <p15:guide id="12" pos="3727">
          <p15:clr>
            <a:srgbClr val="F26B43"/>
          </p15:clr>
        </p15:guide>
        <p15:guide id="13" pos="3953">
          <p15:clr>
            <a:srgbClr val="F26B43"/>
          </p15:clr>
        </p15:guide>
        <p15:guide id="14" pos="5519">
          <p15:clr>
            <a:srgbClr val="F26B43"/>
          </p15:clr>
        </p15:guide>
        <p15:guide id="15" pos="5155">
          <p15:clr>
            <a:srgbClr val="F26B43"/>
          </p15:clr>
        </p15:guide>
        <p15:guide id="16" pos="4929">
          <p15:clr>
            <a:srgbClr val="F26B43"/>
          </p15:clr>
        </p15:guide>
        <p15:guide id="17" pos="2525">
          <p15:clr>
            <a:srgbClr val="F26B43"/>
          </p15:clr>
        </p15:guide>
        <p15:guide id="18" pos="2751">
          <p15:clr>
            <a:srgbClr val="F26B43"/>
          </p15:clr>
        </p15:guide>
        <p15:guide id="19" orient="horz" pos="9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oppins ExtraBold"/>
              <a:buNone/>
              <a:defRPr sz="33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4" name="Google Shape;204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4325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5636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7" r:id="rId28"/>
    <p:sldLayoutId id="2147483718" r:id="rId29"/>
    <p:sldLayoutId id="2147483719" r:id="rId30"/>
    <p:sldLayoutId id="2147483720" r:id="rId31"/>
    <p:sldLayoutId id="2147483721" r:id="rId32"/>
    <p:sldLayoutId id="2147483722" r:id="rId33"/>
    <p:sldLayoutId id="2147483723" r:id="rId34"/>
    <p:sldLayoutId id="2147483724" r:id="rId35"/>
    <p:sldLayoutId id="2147483725" r:id="rId36"/>
    <p:sldLayoutId id="2147483726" r:id="rId37"/>
    <p:sldLayoutId id="2147483727" r:id="rId38"/>
    <p:sldLayoutId id="2147483728" r:id="rId39"/>
    <p:sldLayoutId id="2147483729" r:id="rId40"/>
    <p:sldLayoutId id="2147483730" r:id="rId41"/>
    <p:sldLayoutId id="2147483731" r:id="rId42"/>
    <p:sldLayoutId id="2147483732" r:id="rId43"/>
    <p:sldLayoutId id="2147483733" r:id="rId44"/>
    <p:sldLayoutId id="2147483734" r:id="rId45"/>
    <p:sldLayoutId id="2147483735" r:id="rId4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gov.uk/government/publications/uk-pesticides-national-action-plan-2025/uk-pesticides-national-action-plan-2025-working-for-a-more-sustainable-future" TargetMode="Externa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atereurope.eu/a-new-urban-wastewater-treatment-directive-paves-the-way-towards-a-circular-green-and-smart-water-management/" TargetMode="External"/><Relationship Id="rId2" Type="http://schemas.openxmlformats.org/officeDocument/2006/relationships/hyperlink" Target="https://www.pan-uk.org/post-brexit-pesticide-divergence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400E4D-8FCB-4E7C-B8B3-D7978F939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2941711"/>
            <a:ext cx="8310440" cy="1817858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R</a:t>
            </a:r>
            <a:r>
              <a:rPr lang="en-GB" sz="3200" dirty="0" err="1">
                <a:solidFill>
                  <a:schemeClr val="bg1"/>
                </a:solidFill>
              </a:rPr>
              <a:t>ob</a:t>
            </a:r>
            <a:r>
              <a:rPr lang="en-GB" sz="3200" dirty="0">
                <a:solidFill>
                  <a:schemeClr val="bg1"/>
                </a:solidFill>
              </a:rPr>
              <a:t> Collins, Anneka France and Josh Jones</a:t>
            </a:r>
          </a:p>
          <a:p>
            <a:r>
              <a:rPr lang="en-GB" sz="3200" dirty="0">
                <a:solidFill>
                  <a:schemeClr val="bg1"/>
                </a:solidFill>
              </a:rPr>
              <a:t>The Rivers Trust</a:t>
            </a:r>
          </a:p>
          <a:p>
            <a:endParaRPr lang="en-GB" sz="32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rob.collins@theriverstrust.org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CEADF88-AD12-48F9-A633-EF2FD8AA3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0" y="550669"/>
            <a:ext cx="9906000" cy="1495794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+mn-lt"/>
              </a:rPr>
              <a:t>Chemical Pollution of Freshwater</a:t>
            </a:r>
            <a:br>
              <a:rPr lang="en-US" sz="4800" dirty="0">
                <a:latin typeface="+mn-lt"/>
              </a:rPr>
            </a:br>
            <a:r>
              <a:rPr lang="en-US" sz="4800" dirty="0">
                <a:latin typeface="+mn-lt"/>
              </a:rPr>
              <a:t>	</a:t>
            </a:r>
            <a:r>
              <a:rPr lang="en-US" sz="4000" dirty="0">
                <a:latin typeface="+mn-lt"/>
              </a:rPr>
              <a:t>~ a multi-faceted (societal) challenge</a:t>
            </a:r>
            <a:endParaRPr lang="en-GB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6002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3D858E-9188-924D-7781-65BDBE3DC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4887BA-FF14-F280-A0C2-FCB682590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40" y="469380"/>
            <a:ext cx="9506060" cy="839302"/>
          </a:xfrm>
        </p:spPr>
        <p:txBody>
          <a:bodyPr>
            <a:noAutofit/>
          </a:bodyPr>
          <a:lstStyle/>
          <a:p>
            <a:r>
              <a:rPr lang="en-GB" sz="4400" dirty="0">
                <a:latin typeface="+mn-lt"/>
              </a:rPr>
              <a:t>Human Health:</a:t>
            </a:r>
            <a:br>
              <a:rPr lang="en-GB" sz="4400" dirty="0">
                <a:latin typeface="+mn-lt"/>
              </a:rPr>
            </a:br>
            <a:r>
              <a:rPr lang="en-GB" sz="3600" dirty="0">
                <a:latin typeface="+mn-lt"/>
              </a:rPr>
              <a:t>Exposure via Drinking Water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F5F93E-7C28-7BBA-C0C4-452ABF8A8F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864" y="3226058"/>
            <a:ext cx="2967727" cy="2780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395940-99EB-B027-DEDB-6D84C3CC0B58}"/>
              </a:ext>
            </a:extLst>
          </p:cNvPr>
          <p:cNvSpPr txBox="1"/>
          <p:nvPr/>
        </p:nvSpPr>
        <p:spPr>
          <a:xfrm>
            <a:off x="476689" y="1920895"/>
            <a:ext cx="3506031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800" spc="-50" dirty="0">
                <a:solidFill>
                  <a:schemeClr val="bg1"/>
                </a:solidFill>
              </a:rPr>
              <a:t>Exposure to very low trace levels of chemicals</a:t>
            </a:r>
          </a:p>
          <a:p>
            <a:pPr algn="l"/>
            <a:endParaRPr lang="en-GB" sz="2800" spc="-5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800" spc="-50" dirty="0">
                <a:solidFill>
                  <a:schemeClr val="bg1"/>
                </a:solidFill>
              </a:rPr>
              <a:t>Health implications of ingestion over decades? </a:t>
            </a:r>
          </a:p>
        </p:txBody>
      </p:sp>
      <p:pic>
        <p:nvPicPr>
          <p:cNvPr id="9" name="Picture 8" descr="A map of united kingdom with red and yellow areas&#10;&#10;AI-generated content may be incorrect.">
            <a:extLst>
              <a:ext uri="{FF2B5EF4-FFF2-40B4-BE49-F238E27FC236}">
                <a16:creationId xmlns:a16="http://schemas.microsoft.com/office/drawing/2014/main" id="{47B968B2-E3FB-B6F0-E114-417607A3E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496" y="1714946"/>
            <a:ext cx="4148128" cy="457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72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D4234-2882-C56C-EC64-0197D49D6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81F99C-33D7-541C-47F1-B14A0A838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5640233" cy="6857999"/>
          </a:xfrm>
          <a:custGeom>
            <a:avLst/>
            <a:gdLst>
              <a:gd name="connsiteX0" fmla="*/ 0 w 5916612"/>
              <a:gd name="connsiteY0" fmla="*/ 0 h 6857999"/>
              <a:gd name="connsiteX1" fmla="*/ 3954243 w 5916612"/>
              <a:gd name="connsiteY1" fmla="*/ 0 h 6857999"/>
              <a:gd name="connsiteX2" fmla="*/ 4001498 w 5916612"/>
              <a:gd name="connsiteY2" fmla="*/ 27171 h 6857999"/>
              <a:gd name="connsiteX3" fmla="*/ 5916612 w 5916612"/>
              <a:gd name="connsiteY3" fmla="*/ 3429000 h 6857999"/>
              <a:gd name="connsiteX4" fmla="*/ 4001498 w 5916612"/>
              <a:gd name="connsiteY4" fmla="*/ 6830829 h 6857999"/>
              <a:gd name="connsiteX5" fmla="*/ 3954244 w 5916612"/>
              <a:gd name="connsiteY5" fmla="*/ 6857999 h 6857999"/>
              <a:gd name="connsiteX6" fmla="*/ 0 w 591661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6612" h="6857999">
                <a:moveTo>
                  <a:pt x="0" y="0"/>
                </a:moveTo>
                <a:lnTo>
                  <a:pt x="3954243" y="0"/>
                </a:lnTo>
                <a:lnTo>
                  <a:pt x="4001498" y="27171"/>
                </a:lnTo>
                <a:cubicBezTo>
                  <a:pt x="5149654" y="724808"/>
                  <a:pt x="5916612" y="1987338"/>
                  <a:pt x="5916612" y="3429000"/>
                </a:cubicBezTo>
                <a:cubicBezTo>
                  <a:pt x="5916612" y="4870663"/>
                  <a:pt x="5149654" y="6133193"/>
                  <a:pt x="4001498" y="6830829"/>
                </a:cubicBezTo>
                <a:lnTo>
                  <a:pt x="3954244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5F22244-6A07-3653-29E7-EAF6BAAA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611" y="593710"/>
            <a:ext cx="5329235" cy="2160591"/>
          </a:xfrm>
        </p:spPr>
        <p:txBody>
          <a:bodyPr wrap="square" anchor="b">
            <a:normAutofit/>
          </a:bodyPr>
          <a:lstStyle/>
          <a:p>
            <a:r>
              <a:rPr lang="en-GB" sz="3600" dirty="0">
                <a:latin typeface="+mn-lt"/>
              </a:rPr>
              <a:t>Human Health:  </a:t>
            </a:r>
            <a:br>
              <a:rPr lang="en-GB" sz="3600" dirty="0">
                <a:latin typeface="+mn-lt"/>
              </a:rPr>
            </a:br>
            <a:r>
              <a:rPr lang="en-GB" sz="3600" dirty="0">
                <a:latin typeface="+mn-lt"/>
              </a:rPr>
              <a:t>Exposure via fresh and coastal water recreation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8EC8B6C-5097-263D-BACB-0127C3613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435026"/>
            <a:ext cx="5640233" cy="2160591"/>
          </a:xfrm>
        </p:spPr>
        <p:txBody>
          <a:bodyPr/>
          <a:lstStyle/>
          <a:p>
            <a:r>
              <a:rPr lang="en-US" sz="2400" dirty="0"/>
              <a:t>Cocktail of chemicals</a:t>
            </a:r>
          </a:p>
          <a:p>
            <a:r>
              <a:rPr lang="en-US" sz="2400" dirty="0"/>
              <a:t>Antimicrobial resistance a growing concern</a:t>
            </a:r>
          </a:p>
          <a:p>
            <a:r>
              <a:rPr lang="en-GB" sz="2400" dirty="0">
                <a:ea typeface="Calibri" panose="020F0502020204030204" pitchFamily="34" charset="0"/>
              </a:rPr>
              <a:t>S</a:t>
            </a:r>
            <a:r>
              <a:rPr lang="en-GB" sz="2400" dirty="0">
                <a:effectLst/>
                <a:ea typeface="Calibri" panose="020F0502020204030204" pitchFamily="34" charset="0"/>
              </a:rPr>
              <a:t>urfers three times more likely to carry drug-resistant bacteria than non-surfers (University of Exeter)</a:t>
            </a:r>
            <a:endParaRPr lang="en-US" dirty="0"/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FA4C0972-46BC-F529-A1AC-540590C5B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9600" y="6276342"/>
            <a:ext cx="1225025" cy="169277"/>
          </a:xfrm>
        </p:spPr>
        <p:txBody>
          <a:bodyPr/>
          <a:lstStyle/>
          <a:p>
            <a:pPr>
              <a:spcAft>
                <a:spcPts val="600"/>
              </a:spcAft>
            </a:pPr>
            <a:fld id="{E79CE0EE-354A-4945-88EC-103F092AB7D3}" type="slidenum">
              <a:rPr lang="en-GB" smtClean="0"/>
              <a:pPr>
                <a:spcAft>
                  <a:spcPts val="600"/>
                </a:spcAft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668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815183-3612-444F-BAEE-CCD12B6A7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E471CE-5F32-5989-5EF0-14D410C05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38" y="563431"/>
            <a:ext cx="7911743" cy="1123670"/>
          </a:xfrm>
        </p:spPr>
        <p:txBody>
          <a:bodyPr>
            <a:noAutofit/>
          </a:bodyPr>
          <a:lstStyle/>
          <a:p>
            <a:r>
              <a:rPr lang="en-GB" sz="4400" dirty="0">
                <a:latin typeface="+mn-lt"/>
              </a:rPr>
              <a:t>Human (and Ecosystem) Health:  </a:t>
            </a:r>
            <a:br>
              <a:rPr lang="en-GB" sz="3600" dirty="0">
                <a:latin typeface="+mn-lt"/>
              </a:rPr>
            </a:br>
            <a:r>
              <a:rPr lang="en-GB" sz="360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Sewage sludge applied to 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CE8A2-0566-EBFA-D5C8-B66EC37CC5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856" y="1638675"/>
            <a:ext cx="4628066" cy="4094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DBF2A3-9D8F-6785-0632-391053528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507" y="5899872"/>
            <a:ext cx="2362530" cy="628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7A1150-C54D-2F2D-4E24-B8F3B1A41200}"/>
              </a:ext>
            </a:extLst>
          </p:cNvPr>
          <p:cNvSpPr txBox="1"/>
          <p:nvPr/>
        </p:nvSpPr>
        <p:spPr>
          <a:xfrm>
            <a:off x="628478" y="2408747"/>
            <a:ext cx="6229522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Industrial chemicals, pharmaceuticals, pathogens, microplastics</a:t>
            </a:r>
          </a:p>
          <a:p>
            <a:pPr algn="l"/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/>
            <a:endParaRPr lang="en-GB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etween 31,000 and 42,000 tonnes of microplastics, incorporating several chemical additives, are spread on European farmland soils each year within sewage sludge </a:t>
            </a:r>
            <a:endParaRPr lang="en-GB" sz="2400" spc="-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0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8B8D06-8B1B-2E5E-5339-E54AB4ACD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4033B6-0001-E2B2-4D43-58435557A32B}"/>
              </a:ext>
            </a:extLst>
          </p:cNvPr>
          <p:cNvSpPr txBox="1"/>
          <p:nvPr/>
        </p:nvSpPr>
        <p:spPr>
          <a:xfrm>
            <a:off x="762523" y="451507"/>
            <a:ext cx="958874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50" normalizeH="0" baseline="0" noProof="0" dirty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Per- and Polyfluoroalkyl Substances (PFAS)</a:t>
            </a:r>
            <a:endParaRPr kumimoji="0" lang="en-GB" sz="3600" b="0" i="0" u="none" strike="noStrike" kern="1200" cap="none" spc="-50" normalizeH="0" baseline="0" noProof="0" dirty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BF87F3-DB39-70CB-750F-1DCE6B4441CA}"/>
              </a:ext>
            </a:extLst>
          </p:cNvPr>
          <p:cNvSpPr txBox="1"/>
          <p:nvPr/>
        </p:nvSpPr>
        <p:spPr>
          <a:xfrm>
            <a:off x="464427" y="1487031"/>
            <a:ext cx="4869596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persist in the environment for 1,000 years, hence ‘forever chemicals’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spc="-50" dirty="0">
                <a:solidFill>
                  <a:srgbClr val="FFFFFF"/>
                </a:solidFill>
                <a:latin typeface="Arial"/>
              </a:rPr>
              <a:t>Thousands of different PFAS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Range of human health risks – reproduction, developmental, carcinogenic, hormonal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spc="-50" dirty="0">
              <a:solidFill>
                <a:srgbClr val="FFFFFF"/>
              </a:solidFill>
              <a:latin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Growing recognition of threat to human</a:t>
            </a:r>
            <a:r>
              <a:rPr lang="en-US" sz="2400" spc="-50" dirty="0">
                <a:solidFill>
                  <a:srgbClr val="FFFFFF"/>
                </a:solidFill>
                <a:latin typeface="Arial"/>
              </a:rPr>
              <a:t>s and wildlife</a:t>
            </a:r>
            <a:endParaRPr kumimoji="0" lang="en-US" sz="24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30C9E6-DC0F-BFB3-FCA4-8A5583413A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4049">
            <a:off x="5699961" y="1506286"/>
            <a:ext cx="3217279" cy="3174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860E93-8C00-D917-65F0-D70391A347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653">
            <a:off x="7401365" y="2782089"/>
            <a:ext cx="3763624" cy="367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09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123" descr="Shape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174" y="-4306"/>
            <a:ext cx="12262980" cy="6866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ECAFA9-930F-BD86-5037-7AD20CD93ADB}"/>
              </a:ext>
            </a:extLst>
          </p:cNvPr>
          <p:cNvSpPr txBox="1"/>
          <p:nvPr/>
        </p:nvSpPr>
        <p:spPr>
          <a:xfrm>
            <a:off x="693180" y="261322"/>
            <a:ext cx="979614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4000" spc="-50" dirty="0">
                <a:solidFill>
                  <a:schemeClr val="bg1"/>
                </a:solidFill>
              </a:rPr>
              <a:t>PFAS in English Rivers </a:t>
            </a:r>
            <a:r>
              <a:rPr lang="en-GB" sz="2800" spc="-5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801C04-D7FC-10DB-9C84-1429126A401D}"/>
              </a:ext>
            </a:extLst>
          </p:cNvPr>
          <p:cNvSpPr txBox="1"/>
          <p:nvPr/>
        </p:nvSpPr>
        <p:spPr>
          <a:xfrm>
            <a:off x="490680" y="1182231"/>
            <a:ext cx="5678891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spc="-50" dirty="0">
                <a:solidFill>
                  <a:schemeClr val="bg1"/>
                </a:solidFill>
              </a:rPr>
              <a:t>Comparison against proposed new EU standard</a:t>
            </a:r>
          </a:p>
          <a:p>
            <a:pPr algn="l"/>
            <a:endParaRPr lang="en-US" sz="2400" spc="-5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spc="-50" dirty="0">
                <a:solidFill>
                  <a:schemeClr val="bg1"/>
                </a:solidFill>
              </a:rPr>
              <a:t>Evaluates 24 different PFAS with Relative Potency Factors</a:t>
            </a:r>
          </a:p>
          <a:p>
            <a:pPr algn="l"/>
            <a:endParaRPr lang="en-US" sz="2400" spc="-5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spc="-50" dirty="0">
                <a:solidFill>
                  <a:schemeClr val="bg1"/>
                </a:solidFill>
              </a:rPr>
              <a:t>81 of 105 sites exceed new standard</a:t>
            </a:r>
          </a:p>
          <a:p>
            <a:pPr algn="l"/>
            <a:endParaRPr lang="en-US" sz="2400" spc="-5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spc="-50" dirty="0">
                <a:solidFill>
                  <a:schemeClr val="bg1"/>
                </a:solidFill>
              </a:rPr>
              <a:t>44 sites greater than X5; some exceedance X10-20</a:t>
            </a:r>
          </a:p>
          <a:p>
            <a:pPr algn="l"/>
            <a:endParaRPr lang="en-US" sz="2400" spc="-50" dirty="0">
              <a:solidFill>
                <a:schemeClr val="bg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spc="-50" dirty="0">
                <a:solidFill>
                  <a:schemeClr val="bg1"/>
                </a:solidFill>
              </a:rPr>
              <a:t>Best Case Approach (its worse in reality)</a:t>
            </a:r>
            <a:endParaRPr lang="en-GB" sz="2400" spc="-5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8B2026-F5B0-EE70-A640-F59CF1F92847}"/>
              </a:ext>
            </a:extLst>
          </p:cNvPr>
          <p:cNvSpPr txBox="1"/>
          <p:nvPr/>
        </p:nvSpPr>
        <p:spPr>
          <a:xfrm flipH="1">
            <a:off x="490681" y="6288901"/>
            <a:ext cx="1010368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000" i="1" spc="-50" dirty="0">
                <a:solidFill>
                  <a:schemeClr val="bg1"/>
                </a:solidFill>
              </a:rPr>
              <a:t>https://www.wcl.org.uk/uk-falling-behind-in-fight-against-toxic-forever-chemicals.asp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5441FD-6954-C76D-03D5-C0FA4785E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734" y="6053677"/>
            <a:ext cx="2438740" cy="543001"/>
          </a:xfrm>
          <a:prstGeom prst="rect">
            <a:avLst/>
          </a:prstGeom>
        </p:spPr>
      </p:pic>
      <p:pic>
        <p:nvPicPr>
          <p:cNvPr id="9" name="Picture 8" descr="A map of england with red and blue circles&#10;&#10;Description automatically generated">
            <a:extLst>
              <a:ext uri="{FF2B5EF4-FFF2-40B4-BE49-F238E27FC236}">
                <a16:creationId xmlns:a16="http://schemas.microsoft.com/office/drawing/2014/main" id="{BAB25DB6-8556-72B1-3771-A1D781FF26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333" y="1324865"/>
            <a:ext cx="5131817" cy="429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61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ECAFA9-930F-BD86-5037-7AD20CD93ADB}"/>
              </a:ext>
            </a:extLst>
          </p:cNvPr>
          <p:cNvSpPr txBox="1"/>
          <p:nvPr/>
        </p:nvSpPr>
        <p:spPr>
          <a:xfrm>
            <a:off x="849341" y="335025"/>
            <a:ext cx="869949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-50" dirty="0">
                <a:solidFill>
                  <a:srgbClr val="FFFFFF"/>
                </a:solidFill>
                <a:latin typeface="Arial"/>
              </a:rPr>
              <a:t>P</a:t>
            </a:r>
            <a:r>
              <a:rPr lang="en-GB" sz="4000" spc="-50" dirty="0">
                <a:solidFill>
                  <a:srgbClr val="FFFFFF"/>
                </a:solidFill>
                <a:latin typeface="Arial"/>
              </a:rPr>
              <a:t>FAS in Fish</a:t>
            </a:r>
            <a:endParaRPr kumimoji="0" lang="en-GB" sz="40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02F9B-3262-DF5F-473A-EC7B073429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86" y="1489159"/>
            <a:ext cx="5702287" cy="3524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B66A09-0C49-121C-FDF2-505C062E3C4D}"/>
              </a:ext>
            </a:extLst>
          </p:cNvPr>
          <p:cNvSpPr txBox="1"/>
          <p:nvPr/>
        </p:nvSpPr>
        <p:spPr>
          <a:xfrm>
            <a:off x="6635932" y="1379578"/>
            <a:ext cx="4920088" cy="51090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spc="-50" dirty="0">
                <a:solidFill>
                  <a:schemeClr val="bg1"/>
                </a:solidFill>
              </a:rPr>
              <a:t>On average, 300 times greater than proposed EQS for biota</a:t>
            </a:r>
          </a:p>
          <a:p>
            <a:pPr algn="l"/>
            <a:endParaRPr lang="en-US" sz="2400" spc="-50" dirty="0">
              <a:solidFill>
                <a:schemeClr val="bg1"/>
              </a:solidFill>
            </a:endParaRPr>
          </a:p>
          <a:p>
            <a:pPr algn="l"/>
            <a:r>
              <a:rPr lang="en-US" sz="2400" spc="-50" dirty="0">
                <a:solidFill>
                  <a:schemeClr val="bg1"/>
                </a:solidFill>
              </a:rPr>
              <a:t>Increase in blood serum estimated based on different rates of fish consumption (</a:t>
            </a:r>
            <a:r>
              <a:rPr lang="en-US" sz="2400" spc="-50" dirty="0" err="1">
                <a:solidFill>
                  <a:schemeClr val="bg1"/>
                </a:solidFill>
              </a:rPr>
              <a:t>Barbo</a:t>
            </a:r>
            <a:r>
              <a:rPr lang="en-US" sz="2400" spc="-50">
                <a:solidFill>
                  <a:schemeClr val="bg1"/>
                </a:solidFill>
              </a:rPr>
              <a:t> et al., 2023)</a:t>
            </a:r>
            <a:endParaRPr lang="en-US" sz="2400" spc="-50" dirty="0">
              <a:solidFill>
                <a:schemeClr val="bg1"/>
              </a:solidFill>
            </a:endParaRPr>
          </a:p>
          <a:p>
            <a:pPr algn="l"/>
            <a:endParaRPr lang="en-US" sz="2400" spc="-50" dirty="0">
              <a:solidFill>
                <a:schemeClr val="bg1"/>
              </a:solidFill>
            </a:endParaRPr>
          </a:p>
          <a:p>
            <a:pPr algn="l"/>
            <a:r>
              <a:rPr lang="en-US" sz="2400" spc="-50" dirty="0">
                <a:solidFill>
                  <a:schemeClr val="bg1"/>
                </a:solidFill>
              </a:rPr>
              <a:t>Monthly consumption exceeds European Food Safety Authority threshold</a:t>
            </a:r>
          </a:p>
          <a:p>
            <a:pPr algn="l"/>
            <a:endParaRPr lang="en-US" sz="2400" spc="-50" dirty="0">
              <a:solidFill>
                <a:schemeClr val="bg1"/>
              </a:solidFill>
            </a:endParaRPr>
          </a:p>
          <a:p>
            <a:pPr algn="l"/>
            <a:r>
              <a:rPr lang="en-US" sz="2400" spc="-50" dirty="0">
                <a:solidFill>
                  <a:schemeClr val="bg1"/>
                </a:solidFill>
              </a:rPr>
              <a:t>Not typically fish we would eat, but wider implications</a:t>
            </a:r>
          </a:p>
          <a:p>
            <a:pPr algn="l"/>
            <a:endParaRPr lang="en-GB" sz="2000" spc="-5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222EEA-01DA-F473-6DE4-41310E45108D}"/>
              </a:ext>
            </a:extLst>
          </p:cNvPr>
          <p:cNvSpPr txBox="1"/>
          <p:nvPr/>
        </p:nvSpPr>
        <p:spPr>
          <a:xfrm>
            <a:off x="437486" y="5013433"/>
            <a:ext cx="113172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i="1" spc="-50" dirty="0">
                <a:solidFill>
                  <a:schemeClr val="bg1"/>
                </a:solidFill>
              </a:rPr>
              <a:t>Image: </a:t>
            </a:r>
            <a:r>
              <a:rPr lang="en-US" sz="1600" i="1" spc="-50" dirty="0" err="1">
                <a:solidFill>
                  <a:schemeClr val="bg1"/>
                </a:solidFill>
              </a:rPr>
              <a:t>inews</a:t>
            </a:r>
            <a:endParaRPr lang="en-GB" sz="1600" i="1" spc="-5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FC305-310C-7916-AC42-FBBDA9E03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59" y="5979974"/>
            <a:ext cx="2438740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43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ECAFA9-930F-BD86-5037-7AD20CD93ADB}"/>
              </a:ext>
            </a:extLst>
          </p:cNvPr>
          <p:cNvSpPr txBox="1"/>
          <p:nvPr/>
        </p:nvSpPr>
        <p:spPr>
          <a:xfrm>
            <a:off x="961907" y="275557"/>
            <a:ext cx="639111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-50" dirty="0">
                <a:solidFill>
                  <a:srgbClr val="FFFFFF"/>
                </a:solidFill>
                <a:latin typeface="Arial"/>
              </a:rPr>
              <a:t>Chemical Mixtures - II</a:t>
            </a:r>
            <a:endParaRPr kumimoji="0" lang="en-GB" sz="40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B66A09-0C49-121C-FDF2-505C062E3C4D}"/>
              </a:ext>
            </a:extLst>
          </p:cNvPr>
          <p:cNvSpPr txBox="1"/>
          <p:nvPr/>
        </p:nvSpPr>
        <p:spPr>
          <a:xfrm>
            <a:off x="5768219" y="1501714"/>
            <a:ext cx="5738648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spc="-50" dirty="0">
                <a:solidFill>
                  <a:srgbClr val="FFFFFF"/>
                </a:solidFill>
                <a:latin typeface="Arial"/>
              </a:rPr>
              <a:t>Explored combinations of 6 chemicals in 5 different mixtures known to have adverse effects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spc="-50" dirty="0">
              <a:solidFill>
                <a:srgbClr val="FFFFFF"/>
              </a:solidFill>
              <a:latin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spc="-50" dirty="0">
                <a:solidFill>
                  <a:srgbClr val="FFFFFF"/>
                </a:solidFill>
                <a:latin typeface="Arial"/>
              </a:rPr>
              <a:t>PFOS, PFOA, PFBS and </a:t>
            </a:r>
            <a:r>
              <a:rPr lang="en-US" sz="2400" spc="-50" dirty="0" err="1">
                <a:solidFill>
                  <a:srgbClr val="FFFFFF"/>
                </a:solidFill>
                <a:latin typeface="Arial"/>
              </a:rPr>
              <a:t>PFHxS</a:t>
            </a:r>
            <a:r>
              <a:rPr lang="en-US" sz="2400" spc="-50" dirty="0">
                <a:solidFill>
                  <a:srgbClr val="FFFFFF"/>
                </a:solidFill>
                <a:latin typeface="Arial"/>
              </a:rPr>
              <a:t>, the pesticide 2,4-D, and ibuprofen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spc="-50" dirty="0">
              <a:solidFill>
                <a:srgbClr val="FFFFFF"/>
              </a:solidFill>
              <a:latin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least 1 of the 5</a:t>
            </a:r>
            <a:r>
              <a:rPr lang="en-US" sz="2400" spc="-50" dirty="0">
                <a:solidFill>
                  <a:srgbClr val="FFFFFF"/>
                </a:solidFill>
                <a:latin typeface="Arial"/>
              </a:rPr>
              <a:t> mixture combinations found in 81% of rivers</a:t>
            </a:r>
            <a:endParaRPr kumimoji="0" lang="en-US" sz="24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54% had 3 or more of the 5 mixtures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0DDD37-06BD-B2DB-FF21-20806202FD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9837" y="1474747"/>
            <a:ext cx="4124644" cy="4799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4CEE00-74A9-E09C-D92B-D4AE63AEA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226" y="583334"/>
            <a:ext cx="2008234" cy="4471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525374-AC41-8B92-3BA1-5AC4F8E71ABE}"/>
              </a:ext>
            </a:extLst>
          </p:cNvPr>
          <p:cNvSpPr txBox="1"/>
          <p:nvPr/>
        </p:nvSpPr>
        <p:spPr>
          <a:xfrm flipH="1">
            <a:off x="5653743" y="6151555"/>
            <a:ext cx="639111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i="1" spc="-50" dirty="0">
                <a:solidFill>
                  <a:schemeClr val="bg1"/>
                </a:solidFill>
              </a:rPr>
              <a:t>https://www.wcl.org.uk/toxic-chemical-cocktails-in-rivers-across-england.asp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ABF1CF-69E6-45AE-223D-10865FFAD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04" y="1140049"/>
            <a:ext cx="2288706" cy="238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44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ECAFA9-930F-BD86-5037-7AD20CD93ADB}"/>
              </a:ext>
            </a:extLst>
          </p:cNvPr>
          <p:cNvSpPr txBox="1"/>
          <p:nvPr/>
        </p:nvSpPr>
        <p:spPr>
          <a:xfrm>
            <a:off x="588579" y="6096000"/>
            <a:ext cx="1027944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800" spc="-50" dirty="0">
                <a:solidFill>
                  <a:schemeClr val="bg1"/>
                </a:solidFill>
              </a:rPr>
              <a:t>Collaboration with York University; </a:t>
            </a:r>
            <a:r>
              <a:rPr lang="en-GB" sz="1600" spc="-50" dirty="0">
                <a:solidFill>
                  <a:schemeClr val="bg1"/>
                </a:solidFill>
              </a:rPr>
              <a:t>https://setac.onlinelibrary.wiley.com/doi/10.1002/etc.5973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45C280-A337-B938-3E91-727EBC625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327" y="-1144310"/>
            <a:ext cx="10744201" cy="1949765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Pharmaceuticals in English National Park Rivers</a:t>
            </a:r>
          </a:p>
        </p:txBody>
      </p:sp>
      <p:pic>
        <p:nvPicPr>
          <p:cNvPr id="8" name="Picture 7" descr="A picture containing outdoor, tree, natural landscape, grass&#10;&#10;Description automatically generated">
            <a:extLst>
              <a:ext uri="{FF2B5EF4-FFF2-40B4-BE49-F238E27FC236}">
                <a16:creationId xmlns:a16="http://schemas.microsoft.com/office/drawing/2014/main" id="{B632D45F-DE36-7FCE-867E-6CE6F813E8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428" y="1549710"/>
            <a:ext cx="5372100" cy="4029075"/>
          </a:xfrm>
          <a:prstGeom prst="rect">
            <a:avLst/>
          </a:prstGeom>
        </p:spPr>
      </p:pic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2439476F-A3B4-FE04-955B-49CF56EC30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441" y="1002866"/>
            <a:ext cx="2668662" cy="489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74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45C280-A337-B938-3E91-727EBC625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907" y="251224"/>
            <a:ext cx="8720956" cy="60414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Numerous Pharmaceuticals Detected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265B32-6928-3E42-A922-240EE2319E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201" y="1640840"/>
            <a:ext cx="6776237" cy="426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C63307-B4A3-B306-BB93-A2C7E17EEE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92" y="1315720"/>
            <a:ext cx="4306312" cy="45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77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6A8587-4C6B-B75F-96B6-7AB13486B8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"/>
            <a:ext cx="5023944" cy="6857999"/>
          </a:xfrm>
          <a:custGeom>
            <a:avLst/>
            <a:gdLst>
              <a:gd name="connsiteX0" fmla="*/ 0 w 5916612"/>
              <a:gd name="connsiteY0" fmla="*/ 0 h 6857999"/>
              <a:gd name="connsiteX1" fmla="*/ 3954243 w 5916612"/>
              <a:gd name="connsiteY1" fmla="*/ 0 h 6857999"/>
              <a:gd name="connsiteX2" fmla="*/ 4001498 w 5916612"/>
              <a:gd name="connsiteY2" fmla="*/ 27171 h 6857999"/>
              <a:gd name="connsiteX3" fmla="*/ 5916612 w 5916612"/>
              <a:gd name="connsiteY3" fmla="*/ 3429000 h 6857999"/>
              <a:gd name="connsiteX4" fmla="*/ 4001498 w 5916612"/>
              <a:gd name="connsiteY4" fmla="*/ 6830829 h 6857999"/>
              <a:gd name="connsiteX5" fmla="*/ 3954244 w 5916612"/>
              <a:gd name="connsiteY5" fmla="*/ 6857999 h 6857999"/>
              <a:gd name="connsiteX6" fmla="*/ 0 w 591661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6612" h="6857999">
                <a:moveTo>
                  <a:pt x="0" y="0"/>
                </a:moveTo>
                <a:lnTo>
                  <a:pt x="3954243" y="0"/>
                </a:lnTo>
                <a:lnTo>
                  <a:pt x="4001498" y="27171"/>
                </a:lnTo>
                <a:cubicBezTo>
                  <a:pt x="5149654" y="724808"/>
                  <a:pt x="5916612" y="1987338"/>
                  <a:pt x="5916612" y="3429000"/>
                </a:cubicBezTo>
                <a:cubicBezTo>
                  <a:pt x="5916612" y="4870663"/>
                  <a:pt x="5149654" y="6133193"/>
                  <a:pt x="4001498" y="6830829"/>
                </a:cubicBezTo>
                <a:lnTo>
                  <a:pt x="3954244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6026C90-02A4-795A-2053-2649BDCA4A42}"/>
              </a:ext>
            </a:extLst>
          </p:cNvPr>
          <p:cNvSpPr txBox="1">
            <a:spLocks/>
          </p:cNvSpPr>
          <p:nvPr/>
        </p:nvSpPr>
        <p:spPr>
          <a:xfrm>
            <a:off x="5023945" y="367861"/>
            <a:ext cx="5201910" cy="1219201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6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Chemicals are ubiquitous in the environment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9DBE01-5F5D-EB51-A454-5ACC60113AF8}"/>
              </a:ext>
            </a:extLst>
          </p:cNvPr>
          <p:cNvSpPr txBox="1"/>
          <p:nvPr/>
        </p:nvSpPr>
        <p:spPr>
          <a:xfrm>
            <a:off x="5696606" y="2144111"/>
            <a:ext cx="5612525" cy="37311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5C8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400" cap="none" spc="-38" normalizeH="0" baseline="0" noProof="0" dirty="0">
                <a:ln>
                  <a:noFill/>
                </a:ln>
                <a:solidFill>
                  <a:srgbClr val="00C7B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 production of hazardous chemicals across Europe is c. 200 million tons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5C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400" cap="none" spc="-38" normalizeH="0" baseline="0" noProof="0" dirty="0">
              <a:ln>
                <a:noFill/>
              </a:ln>
              <a:solidFill>
                <a:srgbClr val="00C7B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5C8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400" cap="none" spc="-38" normalizeH="0" baseline="0" noProof="0" dirty="0">
                <a:ln>
                  <a:noFill/>
                </a:ln>
                <a:solidFill>
                  <a:srgbClr val="00C7B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Released to the environment including water at all stages of their lifecycle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5C8"/>
              </a:buClr>
              <a:buSzTx/>
              <a:buFontTx/>
              <a:buNone/>
              <a:tabLst/>
              <a:defRPr/>
            </a:pPr>
            <a:endParaRPr lang="en-US" sz="2800" kern="1400" spc="-38" dirty="0">
              <a:solidFill>
                <a:srgbClr val="00C7B1"/>
              </a:solidFill>
              <a:latin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5C8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400" cap="none" spc="-38" normalizeH="0" baseline="0" noProof="0" dirty="0">
                <a:ln>
                  <a:noFill/>
                </a:ln>
                <a:solidFill>
                  <a:srgbClr val="00C7B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Emission/Discharge to freshwater via several diffuse and point source pathways </a:t>
            </a:r>
          </a:p>
        </p:txBody>
      </p:sp>
    </p:spTree>
    <p:extLst>
      <p:ext uri="{BB962C8B-B14F-4D97-AF65-F5344CB8AC3E}">
        <p14:creationId xmlns:p14="http://schemas.microsoft.com/office/powerpoint/2010/main" val="3487497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EFCAC-DBB4-0E5D-E1B0-FC9CA43EF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th through a forest&#10;&#10;Description automatically generated">
            <a:extLst>
              <a:ext uri="{FF2B5EF4-FFF2-40B4-BE49-F238E27FC236}">
                <a16:creationId xmlns:a16="http://schemas.microsoft.com/office/drawing/2014/main" id="{792D615B-3208-7775-FACA-FB96442130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5916592" cy="6857999"/>
          </a:xfrm>
          <a:custGeom>
            <a:avLst/>
            <a:gdLst>
              <a:gd name="connsiteX0" fmla="*/ 0 w 5916612"/>
              <a:gd name="connsiteY0" fmla="*/ 0 h 6857999"/>
              <a:gd name="connsiteX1" fmla="*/ 3954243 w 5916612"/>
              <a:gd name="connsiteY1" fmla="*/ 0 h 6857999"/>
              <a:gd name="connsiteX2" fmla="*/ 4001498 w 5916612"/>
              <a:gd name="connsiteY2" fmla="*/ 27171 h 6857999"/>
              <a:gd name="connsiteX3" fmla="*/ 5916612 w 5916612"/>
              <a:gd name="connsiteY3" fmla="*/ 3429000 h 6857999"/>
              <a:gd name="connsiteX4" fmla="*/ 4001498 w 5916612"/>
              <a:gd name="connsiteY4" fmla="*/ 6830829 h 6857999"/>
              <a:gd name="connsiteX5" fmla="*/ 3954244 w 5916612"/>
              <a:gd name="connsiteY5" fmla="*/ 6857999 h 6857999"/>
              <a:gd name="connsiteX6" fmla="*/ 0 w 591661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6612" h="6857999">
                <a:moveTo>
                  <a:pt x="0" y="0"/>
                </a:moveTo>
                <a:lnTo>
                  <a:pt x="3954243" y="0"/>
                </a:lnTo>
                <a:lnTo>
                  <a:pt x="4001498" y="27171"/>
                </a:lnTo>
                <a:cubicBezTo>
                  <a:pt x="5149654" y="724808"/>
                  <a:pt x="5916612" y="1987338"/>
                  <a:pt x="5916612" y="3429000"/>
                </a:cubicBezTo>
                <a:cubicBezTo>
                  <a:pt x="5916612" y="4870663"/>
                  <a:pt x="5149654" y="6133193"/>
                  <a:pt x="4001498" y="6830829"/>
                </a:cubicBezTo>
                <a:lnTo>
                  <a:pt x="3954244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1E18AE8-65BF-E042-95AF-B55732FCD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977" y="2348704"/>
            <a:ext cx="5329235" cy="2160591"/>
          </a:xfrm>
        </p:spPr>
        <p:txBody>
          <a:bodyPr wrap="square" anchor="b">
            <a:normAutofit fontScale="90000"/>
          </a:bodyPr>
          <a:lstStyle/>
          <a:p>
            <a:br>
              <a:rPr lang="en-GB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br>
              <a:rPr lang="en-GB" b="1" dirty="0">
                <a:solidFill>
                  <a:schemeClr val="bg2">
                    <a:lumMod val="75000"/>
                  </a:schemeClr>
                </a:solidFill>
              </a:rPr>
            </a:br>
            <a:br>
              <a:rPr lang="en-GB" b="1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GB" sz="3600" dirty="0">
                <a:latin typeface="+mn-lt"/>
              </a:rPr>
              <a:t>Unfortunately,</a:t>
            </a:r>
            <a:r>
              <a:rPr lang="en-GB" sz="36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</a:t>
            </a:r>
            <a:r>
              <a:rPr lang="en-GB" sz="3600" dirty="0">
                <a:latin typeface="+mn-lt"/>
              </a:rPr>
              <a:t>droughts in the UK are predicted to increase in severity and frequency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F205DCAB-D7D9-F2BF-C8B7-090FBB7D1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9600" y="6276342"/>
            <a:ext cx="1225025" cy="169277"/>
          </a:xfrm>
        </p:spPr>
        <p:txBody>
          <a:bodyPr/>
          <a:lstStyle/>
          <a:p>
            <a:pPr>
              <a:spcAft>
                <a:spcPts val="600"/>
              </a:spcAft>
            </a:pPr>
            <a:fld id="{E79CE0EE-354A-4945-88EC-103F092AB7D3}" type="slidenum">
              <a:rPr lang="en-GB" smtClean="0"/>
              <a:pPr>
                <a:spcAft>
                  <a:spcPts val="600"/>
                </a:spcAft>
              </a:pPr>
              <a:t>20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64C29C-537E-6D35-4283-D6DD8F4F3113}"/>
              </a:ext>
            </a:extLst>
          </p:cNvPr>
          <p:cNvSpPr txBox="1"/>
          <p:nvPr/>
        </p:nvSpPr>
        <p:spPr>
          <a:xfrm>
            <a:off x="6445061" y="1910380"/>
            <a:ext cx="4698402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4400" spc="-50" dirty="0">
                <a:solidFill>
                  <a:schemeClr val="bg2"/>
                </a:solidFill>
              </a:rPr>
              <a:t>Dilution of Pollution</a:t>
            </a:r>
          </a:p>
        </p:txBody>
      </p:sp>
    </p:spTree>
    <p:extLst>
      <p:ext uri="{BB962C8B-B14F-4D97-AF65-F5344CB8AC3E}">
        <p14:creationId xmlns:p14="http://schemas.microsoft.com/office/powerpoint/2010/main" val="2588663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50CA06-C4E3-CDDC-8597-58E26AD3A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42" y="1357290"/>
            <a:ext cx="10241697" cy="1563426"/>
          </a:xfrm>
        </p:spPr>
        <p:txBody>
          <a:bodyPr wrap="square" anchor="b">
            <a:noAutofit/>
          </a:bodyPr>
          <a:lstStyle/>
          <a:p>
            <a:pPr algn="ctr"/>
            <a:r>
              <a:rPr lang="en-GB" sz="4800" dirty="0">
                <a:latin typeface="+mn-lt"/>
              </a:rPr>
              <a:t>Addressing the Chemical Pollution of our Aquatic Environments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4E6EB-4DD6-C0ED-475C-6F30626B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4165" y="3724499"/>
            <a:ext cx="9585436" cy="2249177"/>
          </a:xfrm>
        </p:spPr>
        <p:txBody>
          <a:bodyPr>
            <a:normAutofit/>
          </a:bodyPr>
          <a:lstStyle/>
          <a:p>
            <a:pPr algn="ctr"/>
            <a:r>
              <a:rPr lang="en-GB" sz="4400" dirty="0"/>
              <a:t>Multifaceted solutions that encompass wider society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GB" sz="4400" dirty="0"/>
          </a:p>
          <a:p>
            <a:endParaRPr lang="en-GB" sz="2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2DF83-7CF1-29CB-45E3-E2F223DA6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9601" y="6297502"/>
            <a:ext cx="1225025" cy="126958"/>
          </a:xfrm>
        </p:spPr>
        <p:txBody>
          <a:bodyPr wrap="square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9CE0EE-354A-4945-88EC-103F092AB7D3}" type="slidenum">
              <a:rPr kumimoji="0" lang="en-GB" sz="825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8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594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9AC18-944B-D549-0198-A88BE5F90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676DBC-068D-B22E-2B89-CDD92E6A2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0" y="332829"/>
            <a:ext cx="8825121" cy="553998"/>
          </a:xfrm>
        </p:spPr>
        <p:txBody>
          <a:bodyPr wrap="square" anchor="b">
            <a:noAutofit/>
          </a:bodyPr>
          <a:lstStyle/>
          <a:p>
            <a:r>
              <a:rPr lang="en-US" sz="4800" dirty="0">
                <a:latin typeface="+mn-lt"/>
              </a:rPr>
              <a:t>C</a:t>
            </a:r>
            <a:r>
              <a:rPr lang="en-GB" sz="4800" dirty="0" err="1">
                <a:latin typeface="+mn-lt"/>
              </a:rPr>
              <a:t>ontrol</a:t>
            </a:r>
            <a:r>
              <a:rPr lang="en-GB" sz="4800" dirty="0">
                <a:latin typeface="+mn-lt"/>
              </a:rPr>
              <a:t> at Source is Critical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87849-2923-FB15-1272-374F8CCBC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9601" y="6297502"/>
            <a:ext cx="1225025" cy="126958"/>
          </a:xfrm>
        </p:spPr>
        <p:txBody>
          <a:bodyPr wrap="square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9CE0EE-354A-4945-88EC-103F092AB7D3}" type="slidenum">
              <a:rPr kumimoji="0" lang="en-GB" sz="825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8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D3E25-1A01-14E8-F102-F8AA1AD28D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902" y="1183054"/>
            <a:ext cx="5216939" cy="4012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D0DB93-3212-B21C-4A98-21C377838D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294" y="1065631"/>
            <a:ext cx="3150964" cy="4246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AD3449-AC70-0094-ADDC-49D535AFF55C}"/>
              </a:ext>
            </a:extLst>
          </p:cNvPr>
          <p:cNvSpPr txBox="1"/>
          <p:nvPr/>
        </p:nvSpPr>
        <p:spPr>
          <a:xfrm>
            <a:off x="476848" y="5552766"/>
            <a:ext cx="943206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3600" spc="-50" dirty="0">
                <a:solidFill>
                  <a:schemeClr val="bg1"/>
                </a:solidFill>
              </a:rPr>
              <a:t>Ban the most toxic, find less harmful substitutes</a:t>
            </a:r>
          </a:p>
        </p:txBody>
      </p:sp>
    </p:spTree>
    <p:extLst>
      <p:ext uri="{BB962C8B-B14F-4D97-AF65-F5344CB8AC3E}">
        <p14:creationId xmlns:p14="http://schemas.microsoft.com/office/powerpoint/2010/main" val="784111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34C51-B8C4-3E1F-1A79-6C58156F6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09909F-5268-9E19-C433-C711B2F7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0" y="332829"/>
            <a:ext cx="8825121" cy="553998"/>
          </a:xfrm>
        </p:spPr>
        <p:txBody>
          <a:bodyPr wrap="square" anchor="b">
            <a:noAutofit/>
          </a:bodyPr>
          <a:lstStyle/>
          <a:p>
            <a:r>
              <a:rPr lang="en-US" sz="480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Advice and Support to Farmers</a:t>
            </a:r>
            <a:endParaRPr lang="en-GB" sz="4800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69F0F-B8E6-FF84-63CD-F87CCBE59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9601" y="6297502"/>
            <a:ext cx="1225025" cy="126958"/>
          </a:xfrm>
        </p:spPr>
        <p:txBody>
          <a:bodyPr wrap="square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9CE0EE-354A-4945-88EC-103F092AB7D3}" type="slidenum">
              <a:rPr kumimoji="0" lang="en-GB" sz="825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8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2F0841-FEDE-49DF-E9D5-7494F2C47A75}"/>
              </a:ext>
            </a:extLst>
          </p:cNvPr>
          <p:cNvSpPr txBox="1"/>
          <p:nvPr/>
        </p:nvSpPr>
        <p:spPr>
          <a:xfrm>
            <a:off x="385409" y="1102686"/>
            <a:ext cx="6163981" cy="48013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400" spc="-50" dirty="0">
                <a:solidFill>
                  <a:schemeClr val="bg1"/>
                </a:solidFill>
              </a:rPr>
              <a:t>National Action Plan for Pesticides</a:t>
            </a:r>
          </a:p>
          <a:p>
            <a:pPr algn="l"/>
            <a:r>
              <a:rPr lang="en-GB" sz="2000" spc="-50" dirty="0">
                <a:solidFill>
                  <a:schemeClr val="bg1"/>
                </a:solidFill>
                <a:hlinkClick r:id="rId2"/>
              </a:rPr>
              <a:t>https://www.gov.uk/government/publications/uk-pesticides-national-action-plan-2025/uk-pesticides-national-action-plan-2025-working-for-a-more-sustainable-future</a:t>
            </a:r>
            <a:endParaRPr lang="en-GB" sz="2000" spc="-5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000" spc="-5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400" spc="-50" dirty="0">
                <a:solidFill>
                  <a:schemeClr val="bg1"/>
                </a:solidFill>
              </a:rPr>
              <a:t>Objectives will only be met through support to farmers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000" spc="-5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400" spc="-50" dirty="0">
                <a:solidFill>
                  <a:schemeClr val="bg1"/>
                </a:solidFill>
              </a:rPr>
              <a:t>Improved timing and locality of pesticide applications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GB" sz="2400" spc="-50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2400" spc="-50" dirty="0">
                <a:solidFill>
                  <a:schemeClr val="bg1"/>
                </a:solidFill>
              </a:rPr>
              <a:t>More sustainable use is good for farm business and aquatic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5F4B75-02AF-DCB1-52EB-29ECED140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106" y="1191507"/>
            <a:ext cx="3886003" cy="480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09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45C280-A337-B938-3E91-727EBC625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92" y="417183"/>
            <a:ext cx="9743089" cy="61999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Address U</a:t>
            </a:r>
            <a:r>
              <a:rPr lang="en-GB" sz="4000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K and EU Chemicals Divergence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EF8408-013A-59A2-A96D-DF2268D6E1D9}"/>
              </a:ext>
            </a:extLst>
          </p:cNvPr>
          <p:cNvSpPr txBox="1"/>
          <p:nvPr/>
        </p:nvSpPr>
        <p:spPr>
          <a:xfrm>
            <a:off x="643211" y="1421655"/>
            <a:ext cx="8195989" cy="4874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spc="-50" dirty="0">
                <a:solidFill>
                  <a:schemeClr val="bg1"/>
                </a:solidFill>
              </a:rPr>
              <a:t>UK and EU REACH (</a:t>
            </a:r>
            <a:r>
              <a:rPr lang="en-US" sz="2400" spc="-50" dirty="0" err="1">
                <a:solidFill>
                  <a:schemeClr val="bg1"/>
                </a:solidFill>
              </a:rPr>
              <a:t>Authorisation</a:t>
            </a:r>
            <a:r>
              <a:rPr lang="en-US" sz="2400" spc="-50" dirty="0">
                <a:solidFill>
                  <a:schemeClr val="bg1"/>
                </a:solidFill>
              </a:rPr>
              <a:t> &amp; Regulation of Chemicals)</a:t>
            </a:r>
          </a:p>
          <a:p>
            <a:pPr algn="l"/>
            <a:r>
              <a:rPr lang="en-US" sz="2400" spc="-50" dirty="0">
                <a:solidFill>
                  <a:schemeClr val="bg1"/>
                </a:solidFill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spc="-50" dirty="0">
                <a:solidFill>
                  <a:schemeClr val="bg1"/>
                </a:solidFill>
              </a:rPr>
              <a:t>EU REACH has banned 36 pesticides (13 hazardous) </a:t>
            </a:r>
          </a:p>
          <a:p>
            <a:pPr algn="l"/>
            <a:r>
              <a:rPr lang="en-US" sz="2400" spc="-50" dirty="0">
                <a:solidFill>
                  <a:schemeClr val="bg1"/>
                </a:solidFill>
                <a:hlinkClick r:id="rId2"/>
              </a:rPr>
              <a:t>https://www.pan-uk.org/post-brexit-pesticide-divergence/</a:t>
            </a:r>
            <a:endParaRPr lang="en-US" sz="2400" spc="-50" dirty="0">
              <a:solidFill>
                <a:schemeClr val="bg1"/>
              </a:solidFill>
            </a:endParaRPr>
          </a:p>
          <a:p>
            <a:pPr algn="l"/>
            <a:endParaRPr lang="en-US" sz="2400" spc="-5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pc="-50" dirty="0">
                <a:solidFill>
                  <a:schemeClr val="bg1"/>
                </a:solidFill>
              </a:rPr>
              <a:t> </a:t>
            </a: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 Restriction proposal on PFAS (Bans in DK &amp; FR)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spc="-50" dirty="0">
              <a:solidFill>
                <a:srgbClr val="FFFFFF"/>
              </a:solidFill>
              <a:latin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spc="-50" dirty="0">
                <a:solidFill>
                  <a:srgbClr val="FFFFFF"/>
                </a:solidFill>
                <a:latin typeface="Arial"/>
              </a:rPr>
              <a:t>Updated Directive to address wastewater treatment</a:t>
            </a: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with improved monitoring of emerging contaminants and Pharmaceutical &amp; Cosmetic industries to pay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New Urban Wastewater Treatment Directive</a:t>
            </a:r>
            <a:endParaRPr kumimoji="0" lang="en-GB" sz="24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US" sz="2400" spc="-5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A8E42-3D56-26C9-221F-A14322DD0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97" y="4046290"/>
            <a:ext cx="2241692" cy="1133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81E0C8-CAD5-B72C-F4B6-BA19489F6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309" y="1925017"/>
            <a:ext cx="2316480" cy="15039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F3890F-F373-DF1E-5A42-806BD863F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4622" y="5797459"/>
            <a:ext cx="2011854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6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541421-40B5-A677-77E4-FB78494C7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5285423" cy="6858000"/>
          </a:xfrm>
          <a:custGeom>
            <a:avLst/>
            <a:gdLst>
              <a:gd name="connsiteX0" fmla="*/ 0 w 5916612"/>
              <a:gd name="connsiteY0" fmla="*/ 0 h 6857999"/>
              <a:gd name="connsiteX1" fmla="*/ 3954243 w 5916612"/>
              <a:gd name="connsiteY1" fmla="*/ 0 h 6857999"/>
              <a:gd name="connsiteX2" fmla="*/ 4001498 w 5916612"/>
              <a:gd name="connsiteY2" fmla="*/ 27171 h 6857999"/>
              <a:gd name="connsiteX3" fmla="*/ 5916612 w 5916612"/>
              <a:gd name="connsiteY3" fmla="*/ 3429000 h 6857999"/>
              <a:gd name="connsiteX4" fmla="*/ 4001498 w 5916612"/>
              <a:gd name="connsiteY4" fmla="*/ 6830829 h 6857999"/>
              <a:gd name="connsiteX5" fmla="*/ 3954244 w 5916612"/>
              <a:gd name="connsiteY5" fmla="*/ 6857999 h 6857999"/>
              <a:gd name="connsiteX6" fmla="*/ 0 w 591661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6612" h="6857999">
                <a:moveTo>
                  <a:pt x="0" y="0"/>
                </a:moveTo>
                <a:lnTo>
                  <a:pt x="3954243" y="0"/>
                </a:lnTo>
                <a:lnTo>
                  <a:pt x="4001498" y="27171"/>
                </a:lnTo>
                <a:cubicBezTo>
                  <a:pt x="5149654" y="724808"/>
                  <a:pt x="5916612" y="1987338"/>
                  <a:pt x="5916612" y="3429000"/>
                </a:cubicBezTo>
                <a:cubicBezTo>
                  <a:pt x="5916612" y="4870663"/>
                  <a:pt x="5149654" y="6133193"/>
                  <a:pt x="4001498" y="6830829"/>
                </a:cubicBezTo>
                <a:lnTo>
                  <a:pt x="3954244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935F717D-9EBA-6A0F-0C28-B557592E5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20188" y="6276342"/>
            <a:ext cx="1251792" cy="169277"/>
          </a:xfrm>
        </p:spPr>
        <p:txBody>
          <a:bodyPr/>
          <a:lstStyle/>
          <a:p>
            <a:pPr>
              <a:spcAft>
                <a:spcPts val="600"/>
              </a:spcAft>
            </a:pPr>
            <a:fld id="{CC4AD239-685D-40EE-993C-CF6F2184FD9E}" type="datetime1">
              <a:rPr lang="en-GB" smtClean="0"/>
              <a:pPr>
                <a:spcAft>
                  <a:spcPts val="600"/>
                </a:spcAft>
              </a:pPr>
              <a:t>08/05/2025</a:t>
            </a:fld>
            <a:endParaRPr lang="en-GB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CC04B70-7110-B13C-E0E4-536B383F8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9600" y="6276342"/>
            <a:ext cx="1225025" cy="169277"/>
          </a:xfrm>
        </p:spPr>
        <p:txBody>
          <a:bodyPr/>
          <a:lstStyle/>
          <a:p>
            <a:pPr>
              <a:spcAft>
                <a:spcPts val="600"/>
              </a:spcAft>
            </a:pPr>
            <a:fld id="{E79CE0EE-354A-4945-88EC-103F092AB7D3}" type="slidenum">
              <a:rPr lang="en-GB" smtClean="0"/>
              <a:pPr>
                <a:spcAft>
                  <a:spcPts val="600"/>
                </a:spcAft>
              </a:pPr>
              <a:t>25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45C280-A337-B938-3E91-727EBC6255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5388" y="5456647"/>
            <a:ext cx="5329237" cy="221599"/>
          </a:xfrm>
        </p:spPr>
        <p:txBody>
          <a:bodyPr vert="horz" lIns="0" tIns="0" rIns="0" bIns="0" rtlCol="0">
            <a:normAutofit/>
          </a:bodyPr>
          <a:lstStyle/>
          <a:p>
            <a:r>
              <a:rPr lang="en-US" dirty="0"/>
              <a:t>Improved Monitoring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EF8408-013A-59A2-A96D-DF2268D6E1D9}"/>
              </a:ext>
            </a:extLst>
          </p:cNvPr>
          <p:cNvSpPr txBox="1"/>
          <p:nvPr/>
        </p:nvSpPr>
        <p:spPr>
          <a:xfrm>
            <a:off x="5916613" y="1591202"/>
            <a:ext cx="5561285" cy="4307588"/>
          </a:xfrm>
          <a:prstGeom prst="rect">
            <a:avLst/>
          </a:prstGeom>
        </p:spPr>
        <p:txBody>
          <a:bodyPr vert="horz" lIns="0" tIns="0" rIns="0" bIns="0" rtlCol="0">
            <a:normAutofit fontScale="40000" lnSpcReduction="20000"/>
          </a:bodyPr>
          <a:lstStyle/>
          <a:p>
            <a:pPr marR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endParaRPr kumimoji="0" lang="en-US" sz="1000" b="0" i="0" u="none" strike="noStrike" kern="1400" cap="none" spc="-5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fontAlgn="auto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tabLst/>
              <a:defRPr/>
            </a:pPr>
            <a:r>
              <a:rPr lang="en-US" sz="6200" kern="1400" spc="-50" dirty="0">
                <a:solidFill>
                  <a:schemeClr val="bg1"/>
                </a:solidFill>
              </a:rPr>
              <a:t>Legislation</a:t>
            </a:r>
            <a:r>
              <a:rPr kumimoji="0" lang="en-US" sz="6200" b="0" i="0" u="none" strike="noStrike" kern="1400" cap="none" spc="-5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only addresses 45 out of thousands of chemicals. No regulatory driver to address the rest</a:t>
            </a:r>
            <a:endParaRPr kumimoji="0" lang="en-US" sz="6200" b="0" i="0" u="none" strike="noStrike" kern="1400" cap="none" spc="-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fontAlgn="auto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tabLst/>
              <a:defRPr/>
            </a:pPr>
            <a:r>
              <a:rPr lang="en-US" sz="6200" kern="1400" spc="-50" dirty="0">
                <a:solidFill>
                  <a:schemeClr val="bg1"/>
                </a:solidFill>
              </a:rPr>
              <a:t>Lack of monitoring during high flow</a:t>
            </a:r>
          </a:p>
          <a:p>
            <a:pPr marR="0" fontAlgn="auto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tabLst/>
              <a:defRPr/>
            </a:pPr>
            <a:r>
              <a:rPr lang="en-US" sz="6200" kern="1400" spc="-50" dirty="0">
                <a:solidFill>
                  <a:schemeClr val="bg1"/>
                </a:solidFill>
              </a:rPr>
              <a:t>Little focus on contaminants in sediment</a:t>
            </a:r>
            <a:endParaRPr lang="en-US" sz="6200" kern="1400" spc="-50" baseline="0" dirty="0">
              <a:solidFill>
                <a:schemeClr val="bg1"/>
              </a:solidFill>
              <a:ea typeface="+mn-ea"/>
              <a:cs typeface="+mn-cs"/>
            </a:endParaRPr>
          </a:p>
          <a:p>
            <a:pPr marR="0" fontAlgn="auto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1"/>
              </a:buClr>
              <a:buSzTx/>
              <a:tabLst/>
              <a:defRPr/>
            </a:pPr>
            <a:r>
              <a:rPr lang="en-US" sz="6200" kern="1400" spc="-50" baseline="0" dirty="0">
                <a:solidFill>
                  <a:schemeClr val="bg1"/>
                </a:solidFill>
                <a:ea typeface="+mn-ea"/>
                <a:cs typeface="+mn-cs"/>
              </a:rPr>
              <a:t>Quantification of emissions by source is poor, and limits cost-effective action</a:t>
            </a:r>
          </a:p>
          <a:p>
            <a:pPr marR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endParaRPr kumimoji="0" lang="en-US" sz="1000" b="0" i="0" u="none" strike="noStrike" kern="1400" cap="none" spc="-5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9226A-A964-4282-EB6C-9226239FBFFD}"/>
              </a:ext>
            </a:extLst>
          </p:cNvPr>
          <p:cNvSpPr txBox="1"/>
          <p:nvPr/>
        </p:nvSpPr>
        <p:spPr>
          <a:xfrm>
            <a:off x="5412171" y="377553"/>
            <a:ext cx="455733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4000" spc="-5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Improved Monitoring</a:t>
            </a:r>
          </a:p>
        </p:txBody>
      </p:sp>
    </p:spTree>
    <p:extLst>
      <p:ext uri="{BB962C8B-B14F-4D97-AF65-F5344CB8AC3E}">
        <p14:creationId xmlns:p14="http://schemas.microsoft.com/office/powerpoint/2010/main" val="1096383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tree, sky, plant&#10;&#10;Description automatically generated">
            <a:extLst>
              <a:ext uri="{FF2B5EF4-FFF2-40B4-BE49-F238E27FC236}">
                <a16:creationId xmlns:a16="http://schemas.microsoft.com/office/drawing/2014/main" id="{8AD2301A-DF07-DD93-6382-E7A7A2CFBE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47" y="1675166"/>
            <a:ext cx="5653453" cy="4240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EC4846-5B09-F024-D746-44DC4FFBA6ED}"/>
              </a:ext>
            </a:extLst>
          </p:cNvPr>
          <p:cNvSpPr txBox="1"/>
          <p:nvPr/>
        </p:nvSpPr>
        <p:spPr>
          <a:xfrm>
            <a:off x="6555089" y="1675166"/>
            <a:ext cx="519436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endParaRPr lang="en-GB" sz="2400" spc="-50" dirty="0">
              <a:solidFill>
                <a:schemeClr val="bg1"/>
              </a:solidFill>
            </a:endParaRPr>
          </a:p>
          <a:p>
            <a:pPr algn="l"/>
            <a:r>
              <a:rPr lang="en-GB" sz="2400" spc="-50" dirty="0">
                <a:solidFill>
                  <a:schemeClr val="bg1"/>
                </a:solidFill>
              </a:rPr>
              <a:t>Nature Based Solutions can play a role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5E9EB2-D4C5-B208-9D3E-CA8EDED730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305" y="2502117"/>
            <a:ext cx="4663021" cy="265181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74B1912-9078-D166-9E8D-32876844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83" y="910128"/>
            <a:ext cx="8172450" cy="38779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Investment into Wastewater Treatment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	</a:t>
            </a:r>
            <a:r>
              <a:rPr lang="en-US" dirty="0">
                <a:latin typeface="+mn-lt"/>
              </a:rPr>
              <a:t>~including storm overflows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964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ECAFA9-930F-BD86-5037-7AD20CD93ADB}"/>
              </a:ext>
            </a:extLst>
          </p:cNvPr>
          <p:cNvSpPr txBox="1"/>
          <p:nvPr/>
        </p:nvSpPr>
        <p:spPr>
          <a:xfrm>
            <a:off x="821626" y="317715"/>
            <a:ext cx="869949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spc="-50" dirty="0">
                <a:solidFill>
                  <a:srgbClr val="FFFFFF"/>
                </a:solidFill>
                <a:latin typeface="Arial"/>
              </a:rPr>
              <a:t>Innovative Solutions</a:t>
            </a:r>
            <a:endParaRPr kumimoji="0" lang="en-GB" sz="40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F56F6-3FA4-915D-EDD8-F00373B405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900" y="1597528"/>
            <a:ext cx="6120914" cy="3468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CCCC1C-2B14-E0D9-EAF8-7C458E1B63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165" y="2316918"/>
            <a:ext cx="2773920" cy="203014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34CFB22-79AA-A82D-505B-37CCEA5AB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63" y="5260472"/>
            <a:ext cx="11194941" cy="1069383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+mn-lt"/>
              </a:rPr>
              <a:t>Hydrodynamic chamber – </a:t>
            </a:r>
            <a:br>
              <a:rPr lang="en-GB" sz="3200" dirty="0">
                <a:latin typeface="+mn-lt"/>
              </a:rPr>
            </a:br>
            <a:r>
              <a:rPr lang="en-GB" sz="3200" dirty="0">
                <a:latin typeface="+mn-lt"/>
              </a:rPr>
              <a:t>traps particulate urban runoff - metals, hydrocarbons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42F617-D746-5966-4B70-254CCD89FB14}"/>
              </a:ext>
            </a:extLst>
          </p:cNvPr>
          <p:cNvSpPr txBox="1"/>
          <p:nvPr/>
        </p:nvSpPr>
        <p:spPr>
          <a:xfrm>
            <a:off x="3436883" y="4701797"/>
            <a:ext cx="39624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spc="-50" dirty="0" err="1">
                <a:solidFill>
                  <a:schemeClr val="bg1"/>
                </a:solidFill>
              </a:rPr>
              <a:t>Photos:South</a:t>
            </a:r>
            <a:r>
              <a:rPr lang="en-US" sz="2000" spc="-50" dirty="0">
                <a:solidFill>
                  <a:schemeClr val="bg1"/>
                </a:solidFill>
              </a:rPr>
              <a:t> East Rivers Trust</a:t>
            </a:r>
            <a:endParaRPr lang="en-GB" sz="2000" spc="-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78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EC4846-5B09-F024-D746-44DC4FFBA6ED}"/>
              </a:ext>
            </a:extLst>
          </p:cNvPr>
          <p:cNvSpPr txBox="1"/>
          <p:nvPr/>
        </p:nvSpPr>
        <p:spPr>
          <a:xfrm>
            <a:off x="5823287" y="1879619"/>
            <a:ext cx="5385792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spc="-50" dirty="0">
                <a:solidFill>
                  <a:srgbClr val="FFFFFF"/>
                </a:solidFill>
                <a:latin typeface="Arial"/>
              </a:rPr>
              <a:t>More </a:t>
            </a:r>
            <a:r>
              <a:rPr lang="en-GB" sz="2400" spc="-50" dirty="0">
                <a:solidFill>
                  <a:srgbClr val="FFFFFF"/>
                </a:solidFill>
                <a:latin typeface="Arial"/>
              </a:rPr>
              <a:t>sustainable use and disposal of household and garden chemicals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 15% of public aware of medicine</a:t>
            </a:r>
            <a:r>
              <a:rPr lang="en-GB" sz="2400" spc="-50" dirty="0">
                <a:solidFill>
                  <a:srgbClr val="FFFFFF"/>
                </a:solidFill>
                <a:latin typeface="Arial"/>
              </a:rPr>
              <a:t> take-back schemes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spc="-50" dirty="0">
              <a:solidFill>
                <a:srgbClr val="FFFFFF"/>
              </a:solidFill>
              <a:latin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spc="-50" dirty="0">
                <a:solidFill>
                  <a:srgbClr val="FFFFFF"/>
                </a:solidFill>
                <a:latin typeface="Arial"/>
              </a:rPr>
              <a:t>U</a:t>
            </a:r>
            <a:r>
              <a:rPr lang="en-US" sz="2400" spc="-50" dirty="0" err="1">
                <a:solidFill>
                  <a:srgbClr val="FFFFFF"/>
                </a:solidFill>
                <a:latin typeface="Arial"/>
              </a:rPr>
              <a:t>nopened</a:t>
            </a:r>
            <a:r>
              <a:rPr lang="en-US" sz="2400" spc="-50" dirty="0">
                <a:solidFill>
                  <a:srgbClr val="FFFFFF"/>
                </a:solidFill>
                <a:latin typeface="Arial"/>
              </a:rPr>
              <a:t>, unused and out-of-date medicines, can be taken to the local pharmacy, rather than flushed down the toilet and into the sewer system</a:t>
            </a:r>
            <a:endParaRPr kumimoji="0" lang="en-GB" sz="240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4B1912-9078-D166-9E8D-32876844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490" y="546537"/>
            <a:ext cx="6737131" cy="44143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+mn-lt"/>
              </a:rPr>
              <a:t>Raising Public Awareness</a:t>
            </a:r>
            <a:endParaRPr lang="en-GB" sz="44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2127E-59A7-3531-9A6D-B843BFEEA9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510" y="1503697"/>
            <a:ext cx="3415860" cy="2134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70C4A8-90C0-2508-835B-AB43B60A30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23" y="3856690"/>
            <a:ext cx="3636033" cy="253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50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74B1912-9078-D166-9E8D-32876844E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511" y="2325189"/>
            <a:ext cx="2522495" cy="1324051"/>
          </a:xfrm>
        </p:spPr>
        <p:txBody>
          <a:bodyPr>
            <a:noAutofit/>
          </a:bodyPr>
          <a:lstStyle/>
          <a:p>
            <a:r>
              <a:rPr lang="en-US" sz="5400" dirty="0">
                <a:latin typeface="+mn-lt"/>
              </a:rPr>
              <a:t>Thanks</a:t>
            </a:r>
            <a:br>
              <a:rPr lang="en-US" sz="3600" dirty="0"/>
            </a:br>
            <a:r>
              <a:rPr lang="en-US" sz="3600" dirty="0"/>
              <a:t>	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18AA3F-B25B-F6FD-F934-B992C8035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298" y="5237009"/>
            <a:ext cx="2239171" cy="9836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04D03C-1FEA-779C-676E-3D47E8CE0A7E}"/>
              </a:ext>
            </a:extLst>
          </p:cNvPr>
          <p:cNvSpPr txBox="1"/>
          <p:nvPr/>
        </p:nvSpPr>
        <p:spPr>
          <a:xfrm>
            <a:off x="1019503" y="4834758"/>
            <a:ext cx="193322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000" spc="-50" dirty="0">
                <a:solidFill>
                  <a:schemeClr val="bg1"/>
                </a:solidFill>
              </a:rPr>
              <a:t>With thanks to the</a:t>
            </a:r>
          </a:p>
        </p:txBody>
      </p:sp>
    </p:spTree>
    <p:extLst>
      <p:ext uri="{BB962C8B-B14F-4D97-AF65-F5344CB8AC3E}">
        <p14:creationId xmlns:p14="http://schemas.microsoft.com/office/powerpoint/2010/main" val="262498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440CC1-8B96-3250-EC55-0286774BE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4FE3FF-C259-9CF6-3E6D-053FE4696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797" y="255547"/>
            <a:ext cx="9506060" cy="839302"/>
          </a:xfrm>
        </p:spPr>
        <p:txBody>
          <a:bodyPr>
            <a:noAutofit/>
          </a:bodyPr>
          <a:lstStyle/>
          <a:p>
            <a:r>
              <a:rPr lang="en-GB" sz="3600" dirty="0">
                <a:latin typeface="+mn-lt"/>
              </a:rPr>
              <a:t>Via Municipal Wastewater Treatment Plants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DD16A5-08BC-AB58-D226-CC6E4584BD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644" y="1467084"/>
            <a:ext cx="8138865" cy="3420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D0377E-B356-0A90-811A-1A4F187CBA7C}"/>
              </a:ext>
            </a:extLst>
          </p:cNvPr>
          <p:cNvSpPr txBox="1"/>
          <p:nvPr/>
        </p:nvSpPr>
        <p:spPr>
          <a:xfrm>
            <a:off x="627259" y="5259472"/>
            <a:ext cx="11051102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spc="-50" dirty="0">
                <a:solidFill>
                  <a:schemeClr val="bg1"/>
                </a:solidFill>
              </a:rPr>
              <a:t>Many industrial chemicals, together with those used in the home (pharmaceuticals, cosmetics, </a:t>
            </a:r>
          </a:p>
          <a:p>
            <a:pPr algn="l"/>
            <a:r>
              <a:rPr lang="en-US" sz="2000" spc="-50" dirty="0">
                <a:solidFill>
                  <a:schemeClr val="bg1"/>
                </a:solidFill>
              </a:rPr>
              <a:t>personal care and cleaning products), are discharged to wastewater treatment plants and subsequently</a:t>
            </a:r>
          </a:p>
          <a:p>
            <a:pPr algn="l"/>
            <a:r>
              <a:rPr lang="en-US" sz="2000" spc="-50" dirty="0">
                <a:solidFill>
                  <a:schemeClr val="bg1"/>
                </a:solidFill>
              </a:rPr>
              <a:t>released to the aquatic environment  in partially treated effluent</a:t>
            </a:r>
            <a:endParaRPr lang="en-GB" sz="2000" spc="-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91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DFE36A-3B07-4A67-8DC2-7D0010B111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9072" y="1119466"/>
            <a:ext cx="2931687" cy="1781390"/>
          </a:xfrm>
        </p:spPr>
        <p:txBody>
          <a:bodyPr/>
          <a:lstStyle/>
          <a:p>
            <a:r>
              <a:rPr lang="en-GB" sz="2800" dirty="0">
                <a:solidFill>
                  <a:schemeClr val="tx2"/>
                </a:solidFill>
              </a:rPr>
              <a:t>c. 350,000 storm overflows per year. </a:t>
            </a:r>
          </a:p>
          <a:p>
            <a:r>
              <a:rPr lang="en-GB" sz="2800" dirty="0">
                <a:solidFill>
                  <a:schemeClr val="tx2"/>
                </a:solidFill>
              </a:rPr>
              <a:t>For a duration of 2 million hours</a:t>
            </a:r>
          </a:p>
          <a:p>
            <a:endParaRPr lang="en-GB" sz="2800" dirty="0">
              <a:solidFill>
                <a:schemeClr val="tx2"/>
              </a:solidFill>
            </a:endParaRPr>
          </a:p>
          <a:p>
            <a:endParaRPr lang="en-GB" sz="2800" dirty="0">
              <a:solidFill>
                <a:schemeClr val="tx2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AD8F24-8846-476F-9BB3-D2150C75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For thriving rivers and communities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1D5FB3-3F67-4D4F-BE84-8305B0C5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CE0EE-354A-4945-88EC-103F092AB7D3}" type="slidenum">
              <a:rPr lang="en-GB" smtClean="0"/>
              <a:t>4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6336C8-1A90-43B1-AC3F-1D2D3AA1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93" y="412381"/>
            <a:ext cx="9263709" cy="387798"/>
          </a:xfrm>
        </p:spPr>
        <p:txBody>
          <a:bodyPr>
            <a:noAutofit/>
          </a:bodyPr>
          <a:lstStyle/>
          <a:p>
            <a:r>
              <a:rPr lang="en-GB" sz="4400" dirty="0"/>
              <a:t>Storm Overflows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20E856-6AFD-D1B0-1B57-B527FC31F8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595" y="1247250"/>
            <a:ext cx="8058740" cy="436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A17C4-1993-BEAE-0215-A632CC58A15D}"/>
              </a:ext>
            </a:extLst>
          </p:cNvPr>
          <p:cNvSpPr txBox="1"/>
          <p:nvPr/>
        </p:nvSpPr>
        <p:spPr>
          <a:xfrm>
            <a:off x="5117690" y="5750043"/>
            <a:ext cx="398827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000" spc="-50">
                <a:solidFill>
                  <a:schemeClr val="tx2"/>
                </a:solidFill>
              </a:rPr>
              <a:t>https://theriverstrust.org/sewage-map</a:t>
            </a:r>
            <a:endParaRPr lang="en-GB" sz="2000" spc="-5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1C69CA-A23C-07F6-F5D2-D8FCBBCD97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072" y="2977010"/>
            <a:ext cx="2853636" cy="29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58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0262A-B107-DE61-C846-E04AE259C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45CB74-F6D0-8277-6582-0CF2F23C6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027" y="136635"/>
            <a:ext cx="9506060" cy="839302"/>
          </a:xfrm>
        </p:spPr>
        <p:txBody>
          <a:bodyPr>
            <a:noAutofit/>
          </a:bodyPr>
          <a:lstStyle/>
          <a:p>
            <a:r>
              <a:rPr lang="en-GB" sz="4000" dirty="0">
                <a:latin typeface="+mn-lt"/>
              </a:rPr>
              <a:t>Urban and Road Runoff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575994-052E-406C-ADA6-E6B944243E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271" y="3429000"/>
            <a:ext cx="3718882" cy="2847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296629-05B4-9DEE-BEEA-38380C6870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27" y="1501313"/>
            <a:ext cx="5241704" cy="49179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E7F313-9E15-07E1-5AF9-25E8BE65D41B}"/>
              </a:ext>
            </a:extLst>
          </p:cNvPr>
          <p:cNvSpPr txBox="1"/>
          <p:nvPr/>
        </p:nvSpPr>
        <p:spPr>
          <a:xfrm flipH="1">
            <a:off x="6235660" y="1501313"/>
            <a:ext cx="490530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3200" spc="-50" dirty="0">
                <a:solidFill>
                  <a:schemeClr val="bg2">
                    <a:lumMod val="75000"/>
                  </a:schemeClr>
                </a:solidFill>
              </a:rPr>
              <a:t>Toxic pollutants such as metals and hydrocarbons washed directly into rivers </a:t>
            </a:r>
          </a:p>
        </p:txBody>
      </p:sp>
    </p:spTree>
    <p:extLst>
      <p:ext uri="{BB962C8B-B14F-4D97-AF65-F5344CB8AC3E}">
        <p14:creationId xmlns:p14="http://schemas.microsoft.com/office/powerpoint/2010/main" val="3643209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95231-875D-0C3C-9DF2-7DC78C68B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0C6D91-AFD1-E39E-5C3E-00542FBEC267}"/>
              </a:ext>
            </a:extLst>
          </p:cNvPr>
          <p:cNvSpPr txBox="1">
            <a:spLocks/>
          </p:cNvSpPr>
          <p:nvPr/>
        </p:nvSpPr>
        <p:spPr>
          <a:xfrm>
            <a:off x="737036" y="193040"/>
            <a:ext cx="7926904" cy="151384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pc="-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pc="-68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GB" spc="-68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single English river is at ‘good’ chemical status </a:t>
            </a:r>
            <a:endParaRPr kumimoji="0" lang="en-GB" b="0" i="0" u="none" strike="noStrike" kern="1200" cap="none" spc="-68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FE18EE-F513-1038-3C22-BA7A40BFA055}"/>
              </a:ext>
            </a:extLst>
          </p:cNvPr>
          <p:cNvSpPr txBox="1"/>
          <p:nvPr/>
        </p:nvSpPr>
        <p:spPr>
          <a:xfrm>
            <a:off x="8321040" y="2496405"/>
            <a:ext cx="2946050" cy="37046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5C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400" cap="none" spc="-38" normalizeH="0" baseline="0" noProof="0" dirty="0">
              <a:ln>
                <a:noFill/>
              </a:ln>
              <a:solidFill>
                <a:srgbClr val="00C7B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674AF-EC33-0573-1B6B-54B93DD967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36" y="2087925"/>
            <a:ext cx="6007498" cy="35505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CE982F-FFAE-9C14-67FF-8CA2655995FB}"/>
              </a:ext>
            </a:extLst>
          </p:cNvPr>
          <p:cNvSpPr txBox="1"/>
          <p:nvPr/>
        </p:nvSpPr>
        <p:spPr>
          <a:xfrm>
            <a:off x="7284720" y="2276892"/>
            <a:ext cx="453136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800" spc="-50" dirty="0">
                <a:solidFill>
                  <a:schemeClr val="bg2">
                    <a:lumMod val="75000"/>
                  </a:schemeClr>
                </a:solidFill>
              </a:rPr>
              <a:t>Classification is based on just 45 chemicals</a:t>
            </a:r>
          </a:p>
          <a:p>
            <a:pPr algn="l"/>
            <a:endParaRPr lang="en-GB" sz="2800" spc="-50" dirty="0">
              <a:solidFill>
                <a:schemeClr val="bg2">
                  <a:lumMod val="75000"/>
                </a:schemeClr>
              </a:solidFill>
            </a:endParaRPr>
          </a:p>
          <a:p>
            <a:pPr algn="l"/>
            <a:r>
              <a:rPr lang="en-GB" sz="2800" spc="-50" dirty="0">
                <a:solidFill>
                  <a:schemeClr val="bg2">
                    <a:lumMod val="75000"/>
                  </a:schemeClr>
                </a:solidFill>
              </a:rPr>
              <a:t>Yet, we can find hundreds in rivers, lakes, groundwater and coastal waters</a:t>
            </a:r>
          </a:p>
        </p:txBody>
      </p:sp>
    </p:spTree>
    <p:extLst>
      <p:ext uri="{BB962C8B-B14F-4D97-AF65-F5344CB8AC3E}">
        <p14:creationId xmlns:p14="http://schemas.microsoft.com/office/powerpoint/2010/main" val="3315439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0DA388-ED23-0BF4-EC26-12853AB2C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075EE6-948A-1987-9292-91A8F16341ED}"/>
              </a:ext>
            </a:extLst>
          </p:cNvPr>
          <p:cNvSpPr txBox="1"/>
          <p:nvPr/>
        </p:nvSpPr>
        <p:spPr>
          <a:xfrm>
            <a:off x="849341" y="335025"/>
            <a:ext cx="869949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-50" dirty="0">
                <a:solidFill>
                  <a:srgbClr val="FFFFFF"/>
                </a:solidFill>
                <a:latin typeface="Arial"/>
              </a:rPr>
              <a:t>Chemical Mixtures - I</a:t>
            </a:r>
            <a:endParaRPr kumimoji="0" lang="en-GB" sz="4000" b="0" i="0" u="none" strike="noStrike" kern="1200" cap="none" spc="-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6AB726-EC4B-EADF-A8FB-AF89F7CC9C0B}"/>
              </a:ext>
            </a:extLst>
          </p:cNvPr>
          <p:cNvSpPr txBox="1"/>
          <p:nvPr/>
        </p:nvSpPr>
        <p:spPr>
          <a:xfrm>
            <a:off x="6816041" y="1621316"/>
            <a:ext cx="4920088" cy="44935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Tens to hundreds of chemicals at each EA river monitoring site (2022)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spc="-50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Pet parasiticides (flea, tick treatments)  e.g., fipronil 83% detection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spc="-50" dirty="0">
              <a:solidFill>
                <a:srgbClr val="FFFFFF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chemeClr val="bg1"/>
                </a:solidFill>
                <a:ea typeface="Calibri" panose="020F0502020204030204" pitchFamily="34" charset="0"/>
              </a:rPr>
              <a:t>F</a:t>
            </a:r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ungicides, e.g., azoxystrobin 81% detection. Up to 9 different fungicides in the same sample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-5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spc="-5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Insect repellent, picaridin (81% detection)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spc="-5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chemeClr val="bg1"/>
                </a:solidFill>
                <a:ea typeface="Calibri" panose="020F0502020204030204" pitchFamily="34" charset="0"/>
              </a:rPr>
              <a:t>A</a:t>
            </a:r>
            <a:r>
              <a:rPr lang="en-GB" sz="20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ntibiotics, e.g., clarithromycin </a:t>
            </a:r>
            <a:r>
              <a:rPr lang="en-GB" sz="2000" spc="-5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(67% detection)</a:t>
            </a:r>
            <a:endParaRPr kumimoji="0" lang="en-GB" sz="2000" b="0" i="0" u="none" strike="noStrike" kern="1200" cap="none" spc="-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Picture 3" descr="A map of england with numbers and dots&#10;&#10;Description automatically generated">
            <a:extLst>
              <a:ext uri="{FF2B5EF4-FFF2-40B4-BE49-F238E27FC236}">
                <a16:creationId xmlns:a16="http://schemas.microsoft.com/office/drawing/2014/main" id="{35DDB874-96CD-10C9-15A9-34298F3A0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1" y="1256559"/>
            <a:ext cx="5812733" cy="486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90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3464FE-D4C1-8513-C058-F5AB14936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075" y="985875"/>
            <a:ext cx="4834045" cy="5780687"/>
          </a:xfrm>
          <a:custGeom>
            <a:avLst/>
            <a:gdLst>
              <a:gd name="connsiteX0" fmla="*/ 0 w 5916612"/>
              <a:gd name="connsiteY0" fmla="*/ 0 h 6857999"/>
              <a:gd name="connsiteX1" fmla="*/ 3954243 w 5916612"/>
              <a:gd name="connsiteY1" fmla="*/ 0 h 6857999"/>
              <a:gd name="connsiteX2" fmla="*/ 4001498 w 5916612"/>
              <a:gd name="connsiteY2" fmla="*/ 27171 h 6857999"/>
              <a:gd name="connsiteX3" fmla="*/ 5916612 w 5916612"/>
              <a:gd name="connsiteY3" fmla="*/ 3429000 h 6857999"/>
              <a:gd name="connsiteX4" fmla="*/ 4001498 w 5916612"/>
              <a:gd name="connsiteY4" fmla="*/ 6830829 h 6857999"/>
              <a:gd name="connsiteX5" fmla="*/ 3954244 w 5916612"/>
              <a:gd name="connsiteY5" fmla="*/ 6857999 h 6857999"/>
              <a:gd name="connsiteX6" fmla="*/ 0 w 5916612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6612" h="6857999">
                <a:moveTo>
                  <a:pt x="0" y="0"/>
                </a:moveTo>
                <a:lnTo>
                  <a:pt x="3954243" y="0"/>
                </a:lnTo>
                <a:lnTo>
                  <a:pt x="4001498" y="27171"/>
                </a:lnTo>
                <a:cubicBezTo>
                  <a:pt x="5149654" y="724808"/>
                  <a:pt x="5916612" y="1987338"/>
                  <a:pt x="5916612" y="3429000"/>
                </a:cubicBezTo>
                <a:cubicBezTo>
                  <a:pt x="5916612" y="4870663"/>
                  <a:pt x="5149654" y="6133193"/>
                  <a:pt x="4001498" y="6830829"/>
                </a:cubicBezTo>
                <a:lnTo>
                  <a:pt x="3954244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19FDC5-5FA4-17C2-05B9-D2901D444E27}"/>
              </a:ext>
            </a:extLst>
          </p:cNvPr>
          <p:cNvSpPr txBox="1"/>
          <p:nvPr/>
        </p:nvSpPr>
        <p:spPr>
          <a:xfrm>
            <a:off x="2915921" y="334235"/>
            <a:ext cx="6735813" cy="65164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6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Impacts upon Aquatic Biota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4A007B-FFFB-A7EA-858C-57EDCEFE8633}"/>
              </a:ext>
            </a:extLst>
          </p:cNvPr>
          <p:cNvSpPr txBox="1"/>
          <p:nvPr/>
        </p:nvSpPr>
        <p:spPr>
          <a:xfrm>
            <a:off x="6096000" y="2106220"/>
            <a:ext cx="4834045" cy="3344536"/>
          </a:xfrm>
          <a:prstGeom prst="rect">
            <a:avLst/>
          </a:prstGeom>
        </p:spPr>
        <p:txBody>
          <a:bodyPr vert="horz" lIns="0" tIns="0" rIns="0" bIns="0" rtlCol="0">
            <a:normAutofit fontScale="32500" lnSpcReduction="20000"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5C8"/>
              </a:buClr>
              <a:buSzTx/>
              <a:buFontTx/>
              <a:buNone/>
              <a:tabLst/>
              <a:defRPr/>
            </a:pPr>
            <a:r>
              <a:rPr kumimoji="0" lang="en-US" sz="8600" b="0" i="0" u="none" strike="noStrike" kern="1400" cap="none" spc="-38" normalizeH="0" baseline="0" noProof="0" dirty="0">
                <a:ln>
                  <a:noFill/>
                </a:ln>
                <a:solidFill>
                  <a:srgbClr val="00C7B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Lab and field studies show a range of acute and chronic effects upon several species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5C8"/>
              </a:buClr>
              <a:buSzTx/>
              <a:buFontTx/>
              <a:buNone/>
              <a:tabLst/>
              <a:defRPr/>
            </a:pPr>
            <a:endParaRPr kumimoji="0" lang="en-US" sz="8600" b="0" i="0" u="none" strike="noStrike" kern="1400" cap="none" spc="-38" normalizeH="0" baseline="0" noProof="0" dirty="0">
              <a:ln>
                <a:noFill/>
              </a:ln>
              <a:solidFill>
                <a:srgbClr val="00C7B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5C8"/>
              </a:buClr>
              <a:buSzTx/>
              <a:buFontTx/>
              <a:buNone/>
              <a:tabLst/>
              <a:defRPr/>
            </a:pPr>
            <a:r>
              <a:rPr kumimoji="0" lang="en-US" sz="8600" b="0" i="0" u="none" strike="noStrike" kern="1400" cap="none" spc="-38" normalizeH="0" baseline="0" noProof="0" dirty="0">
                <a:ln>
                  <a:noFill/>
                </a:ln>
                <a:solidFill>
                  <a:srgbClr val="00C7B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Adverse effects on growth, reproduction and </a:t>
            </a:r>
            <a:r>
              <a:rPr kumimoji="0" lang="en-US" sz="8600" b="0" i="0" u="none" strike="noStrike" kern="1400" cap="none" spc="-38" normalizeH="0" baseline="0" noProof="0" dirty="0" err="1">
                <a:ln>
                  <a:noFill/>
                </a:ln>
                <a:solidFill>
                  <a:srgbClr val="00C7B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behaviour</a:t>
            </a:r>
            <a:endParaRPr kumimoji="0" lang="en-US" sz="8600" b="0" i="0" u="none" strike="noStrike" kern="1400" cap="none" spc="-38" normalizeH="0" baseline="0" noProof="0" dirty="0">
              <a:ln>
                <a:noFill/>
              </a:ln>
              <a:solidFill>
                <a:srgbClr val="00C7B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5C8"/>
              </a:buClr>
              <a:buSzTx/>
              <a:buFontTx/>
              <a:buNone/>
              <a:tabLst/>
              <a:defRPr/>
            </a:pPr>
            <a:endParaRPr kumimoji="0" lang="en-US" sz="8600" b="0" i="0" u="none" strike="noStrike" kern="1400" cap="none" spc="-38" normalizeH="0" baseline="0" noProof="0" dirty="0">
              <a:ln>
                <a:noFill/>
              </a:ln>
              <a:solidFill>
                <a:srgbClr val="00C7B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5C8"/>
              </a:buClr>
              <a:buSzTx/>
              <a:buFontTx/>
              <a:buNone/>
              <a:tabLst/>
              <a:defRPr/>
            </a:pPr>
            <a:r>
              <a:rPr kumimoji="0" lang="en-US" sz="8600" b="0" i="0" u="none" strike="noStrike" kern="1400" cap="none" spc="-38" normalizeH="0" baseline="0" noProof="0" dirty="0">
                <a:ln>
                  <a:noFill/>
                </a:ln>
                <a:solidFill>
                  <a:srgbClr val="00C7B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Adverse synergistic or additive effects of chemical mixtures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5C8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1400" cap="none" spc="-38" normalizeH="0" baseline="0" noProof="0" dirty="0">
              <a:ln>
                <a:noFill/>
              </a:ln>
              <a:solidFill>
                <a:srgbClr val="00C7B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68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3A47F3-A1C4-C432-6A6A-6C988B054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CB7835-515D-28A9-8FF7-9E5E665E6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60" y="283029"/>
            <a:ext cx="9062720" cy="1324051"/>
          </a:xfrm>
        </p:spPr>
        <p:txBody>
          <a:bodyPr>
            <a:noAutofit/>
          </a:bodyPr>
          <a:lstStyle/>
          <a:p>
            <a:r>
              <a:rPr lang="en-US" sz="5400" dirty="0">
                <a:latin typeface="+mn-lt"/>
              </a:rPr>
              <a:t>Impacts upon Aquatic Biota</a:t>
            </a:r>
            <a:br>
              <a:rPr lang="en-US" sz="3600" dirty="0"/>
            </a:br>
            <a:r>
              <a:rPr lang="en-US" sz="3600" dirty="0"/>
              <a:t>	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590AD1-86C5-3FD2-DE7B-6B972D6545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63" y="1607080"/>
            <a:ext cx="5570338" cy="4684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C656A0-DD83-7D93-4BB8-FEBC786340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848" y="1954319"/>
            <a:ext cx="4510527" cy="412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12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e Rivers Trust">
      <a:dk1>
        <a:srgbClr val="000000"/>
      </a:dk1>
      <a:lt1>
        <a:srgbClr val="FFFFFF"/>
      </a:lt1>
      <a:dk2>
        <a:srgbClr val="002855"/>
      </a:dk2>
      <a:lt2>
        <a:srgbClr val="00C7B1"/>
      </a:lt2>
      <a:accent1>
        <a:srgbClr val="0095C8"/>
      </a:accent1>
      <a:accent2>
        <a:srgbClr val="9ADBE8"/>
      </a:accent2>
      <a:accent3>
        <a:srgbClr val="D9D9D6"/>
      </a:accent3>
      <a:accent4>
        <a:srgbClr val="00843D"/>
      </a:accent4>
      <a:accent5>
        <a:srgbClr val="6CC24A"/>
      </a:accent5>
      <a:accent6>
        <a:srgbClr val="F1BE48"/>
      </a:accent6>
      <a:hlink>
        <a:srgbClr val="0095C8"/>
      </a:hlink>
      <a:folHlink>
        <a:srgbClr val="00C7B1"/>
      </a:folHlink>
    </a:clrScheme>
    <a:fontScheme name="The Rivers Trust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spc="-5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RiversTrust_PPTTemplate_v2.pptx" id="{C082A2F7-B7E2-453E-9210-E61F2711EA44}" vid="{3D7A4D67-7002-4EFB-9EDF-109B86B3E5E8}"/>
    </a:ext>
  </a:extLst>
</a:theme>
</file>

<file path=ppt/theme/theme2.xml><?xml version="1.0" encoding="utf-8"?>
<a:theme xmlns:a="http://schemas.openxmlformats.org/drawingml/2006/main" name="1_Office Theme">
  <a:themeElements>
    <a:clrScheme name="The Rivers Trust">
      <a:dk1>
        <a:srgbClr val="000000"/>
      </a:dk1>
      <a:lt1>
        <a:srgbClr val="FFFFFF"/>
      </a:lt1>
      <a:dk2>
        <a:srgbClr val="002855"/>
      </a:dk2>
      <a:lt2>
        <a:srgbClr val="00C7B1"/>
      </a:lt2>
      <a:accent1>
        <a:srgbClr val="0095C8"/>
      </a:accent1>
      <a:accent2>
        <a:srgbClr val="9ADBE8"/>
      </a:accent2>
      <a:accent3>
        <a:srgbClr val="D9D9D6"/>
      </a:accent3>
      <a:accent4>
        <a:srgbClr val="00843D"/>
      </a:accent4>
      <a:accent5>
        <a:srgbClr val="6CC24A"/>
      </a:accent5>
      <a:accent6>
        <a:srgbClr val="F1BE48"/>
      </a:accent6>
      <a:hlink>
        <a:srgbClr val="0095C8"/>
      </a:hlink>
      <a:folHlink>
        <a:srgbClr val="00C7B1"/>
      </a:folHlink>
    </a:clrScheme>
    <a:fontScheme name="The Rivers Trust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spc="-5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RiversTrust_PPTTemplate_v2.pptx" id="{C082A2F7-B7E2-453E-9210-E61F2711EA44}" vid="{3D7A4D67-7002-4EFB-9EDF-109B86B3E5E8}"/>
    </a:ext>
  </a:extLst>
</a:theme>
</file>

<file path=ppt/theme/theme3.xml><?xml version="1.0" encoding="utf-8"?>
<a:theme xmlns:a="http://schemas.openxmlformats.org/drawingml/2006/main" name="Content_Slides">
  <a:themeElements>
    <a:clrScheme name="MCS_Presentations">
      <a:dk1>
        <a:srgbClr val="1B1B26"/>
      </a:dk1>
      <a:lt1>
        <a:srgbClr val="FFFFFF"/>
      </a:lt1>
      <a:dk2>
        <a:srgbClr val="2F2F3F"/>
      </a:dk2>
      <a:lt2>
        <a:srgbClr val="D9F5F3"/>
      </a:lt2>
      <a:accent1>
        <a:srgbClr val="00B9B0"/>
      </a:accent1>
      <a:accent2>
        <a:srgbClr val="B172CD"/>
      </a:accent2>
      <a:accent3>
        <a:srgbClr val="FD5C6C"/>
      </a:accent3>
      <a:accent4>
        <a:srgbClr val="9EC323"/>
      </a:accent4>
      <a:accent5>
        <a:srgbClr val="3D9BE2"/>
      </a:accent5>
      <a:accent6>
        <a:srgbClr val="FDA02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7a5d377-cec6-4ae8-96ae-3f08422909ab">
      <Terms xmlns="http://schemas.microsoft.com/office/infopath/2007/PartnerControls"/>
    </lcf76f155ced4ddcb4097134ff3c332f>
    <TaxCatchAll xmlns="3aaf9b6a-1749-4684-8c7a-06014a2b2ea3" xsi:nil="true"/>
    <SharedWithUsers xmlns="3aaf9b6a-1749-4684-8c7a-06014a2b2ea3">
      <UserInfo>
        <DisplayName>Rob Collins</DisplayName>
        <AccountId>46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562B91821A0045AEE3CE2F6F16EDCB" ma:contentTypeVersion="13" ma:contentTypeDescription="Create a new document." ma:contentTypeScope="" ma:versionID="9ae746186ae4d3264eda38199ddf282d">
  <xsd:schema xmlns:xsd="http://www.w3.org/2001/XMLSchema" xmlns:xs="http://www.w3.org/2001/XMLSchema" xmlns:p="http://schemas.microsoft.com/office/2006/metadata/properties" xmlns:ns2="a7a5d377-cec6-4ae8-96ae-3f08422909ab" xmlns:ns3="3aaf9b6a-1749-4684-8c7a-06014a2b2ea3" targetNamespace="http://schemas.microsoft.com/office/2006/metadata/properties" ma:root="true" ma:fieldsID="7bc38974830a31f2b7e33bc8810516f0" ns2:_="" ns3:_="">
    <xsd:import namespace="a7a5d377-cec6-4ae8-96ae-3f08422909ab"/>
    <xsd:import namespace="3aaf9b6a-1749-4684-8c7a-06014a2b2e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5d377-cec6-4ae8-96ae-3f08422909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ba8a3bf-1036-4c32-856c-2ae79ed9c2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af9b6a-1749-4684-8c7a-06014a2b2ea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96a455b-c28b-45c9-bf4c-5f683f72b72b}" ma:internalName="TaxCatchAll" ma:showField="CatchAllData" ma:web="3aaf9b6a-1749-4684-8c7a-06014a2b2e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3849DA-894A-4C48-AFD8-A28B80D2F2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B425E9-0083-43AE-9E5C-60600831B4AF}">
  <ds:schemaRefs>
    <ds:schemaRef ds:uri="http://schemas.microsoft.com/office/infopath/2007/PartnerControls"/>
    <ds:schemaRef ds:uri="http://purl.org/dc/terms/"/>
    <ds:schemaRef ds:uri="http://www.w3.org/XML/1998/namespace"/>
    <ds:schemaRef ds:uri="3aaf9b6a-1749-4684-8c7a-06014a2b2ea3"/>
    <ds:schemaRef ds:uri="a7a5d377-cec6-4ae8-96ae-3f08422909ab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BA4B786-1BE9-49ED-B5DB-F0BE9B5132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a5d377-cec6-4ae8-96ae-3f08422909ab"/>
    <ds:schemaRef ds:uri="3aaf9b6a-1749-4684-8c7a-06014a2b2e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TheRiversTrust_PPTTemplate_v2</Template>
  <TotalTime>2607</TotalTime>
  <Words>1041</Words>
  <Application>Microsoft Office PowerPoint</Application>
  <PresentationFormat>Widescreen</PresentationFormat>
  <Paragraphs>153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 Bold</vt:lpstr>
      <vt:lpstr>Calibri</vt:lpstr>
      <vt:lpstr>Poppins</vt:lpstr>
      <vt:lpstr>Poppins ExtraBold</vt:lpstr>
      <vt:lpstr>Office Theme</vt:lpstr>
      <vt:lpstr>1_Office Theme</vt:lpstr>
      <vt:lpstr>Content_Slides</vt:lpstr>
      <vt:lpstr>Chemical Pollution of Freshwater  ~ a multi-faceted (societal) challenge</vt:lpstr>
      <vt:lpstr>PowerPoint Presentation</vt:lpstr>
      <vt:lpstr>Via Municipal Wastewater Treatment Plants</vt:lpstr>
      <vt:lpstr>Storm Overflows</vt:lpstr>
      <vt:lpstr>Urban and Road Runoff</vt:lpstr>
      <vt:lpstr>PowerPoint Presentation</vt:lpstr>
      <vt:lpstr>PowerPoint Presentation</vt:lpstr>
      <vt:lpstr>PowerPoint Presentation</vt:lpstr>
      <vt:lpstr>Impacts upon Aquatic Biota  </vt:lpstr>
      <vt:lpstr>Human Health: Exposure via Drinking Water</vt:lpstr>
      <vt:lpstr>Human Health:   Exposure via fresh and coastal water recreation</vt:lpstr>
      <vt:lpstr>Human (and Ecosystem) Health:   Sewage sludge applied to 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Pharmaceuticals in English National Park Rivers</vt:lpstr>
      <vt:lpstr>Numerous Pharmaceuticals Detected</vt:lpstr>
      <vt:lpstr>    Unfortunately, droughts in the UK are predicted to increase in severity and frequency</vt:lpstr>
      <vt:lpstr>Addressing the Chemical Pollution of our Aquatic Environments</vt:lpstr>
      <vt:lpstr>Control at Source is Critical</vt:lpstr>
      <vt:lpstr>Advice and Support to Farmers</vt:lpstr>
      <vt:lpstr>Address UK and EU Chemicals Divergence</vt:lpstr>
      <vt:lpstr>PowerPoint Presentation</vt:lpstr>
      <vt:lpstr>Investment into Wastewater Treatment  ~including storm overflows</vt:lpstr>
      <vt:lpstr>Hydrodynamic chamber –  traps particulate urban runoff - metals, hydrocarbons</vt:lpstr>
      <vt:lpstr>Raising Public Awareness</vt:lpstr>
      <vt:lpstr>Thanks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Colvin</dc:creator>
  <cp:lastModifiedBy>Charlotte Stannard</cp:lastModifiedBy>
  <cp:revision>121</cp:revision>
  <dcterms:created xsi:type="dcterms:W3CDTF">2021-06-24T12:22:36Z</dcterms:created>
  <dcterms:modified xsi:type="dcterms:W3CDTF">2025-05-08T08:55:34Z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0x0101001F562B91821A0045AEE3CE2F6F16EDCB</vt:lpwstr>
  </property>
  <property fmtid="{D5CDD505-2E9C-101B-9397-08002B2CF9AE}" pid="3" name="MediaServiceImageTags">
    <vt:lpwstr/>
  </property>
</Properties>
</file>